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0" r:id="rId2"/>
    <p:sldId id="307" r:id="rId3"/>
    <p:sldId id="293" r:id="rId4"/>
    <p:sldId id="291" r:id="rId5"/>
    <p:sldId id="292" r:id="rId6"/>
    <p:sldId id="294" r:id="rId7"/>
    <p:sldId id="295" r:id="rId8"/>
    <p:sldId id="296" r:id="rId9"/>
    <p:sldId id="298" r:id="rId10"/>
    <p:sldId id="299" r:id="rId11"/>
    <p:sldId id="300" r:id="rId12"/>
    <p:sldId id="301" r:id="rId13"/>
    <p:sldId id="302" r:id="rId14"/>
    <p:sldId id="303" r:id="rId15"/>
    <p:sldId id="304" r:id="rId16"/>
    <p:sldId id="30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28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033" autoAdjust="0"/>
  </p:normalViewPr>
  <p:slideViewPr>
    <p:cSldViewPr snapToGrid="0">
      <p:cViewPr varScale="1">
        <p:scale>
          <a:sx n="69" d="100"/>
          <a:sy n="69" d="100"/>
        </p:scale>
        <p:origin x="564"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47A76B-8FEF-A7DD-CAB8-F84B0030E7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402A3197-8F1D-61DA-7575-852453AD8D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26F59BEB-F7A7-C470-A9AF-6FF7AD96D070}"/>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5" name="Footer Placeholder 4">
            <a:extLst>
              <a:ext uri="{FF2B5EF4-FFF2-40B4-BE49-F238E27FC236}">
                <a16:creationId xmlns:a16="http://schemas.microsoft.com/office/drawing/2014/main" xmlns="" id="{5BDA651E-D59B-5E11-108E-5A947352FE6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B4721783-C0E2-65A2-1CF9-83B544C49229}"/>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36404859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25270C6-FD99-D387-DCD6-5D6239892C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64A123E5-B5B0-9431-8948-986F009875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D5486C0-97FD-3A00-9A0F-F3C26A1E8039}"/>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5" name="Footer Placeholder 4">
            <a:extLst>
              <a:ext uri="{FF2B5EF4-FFF2-40B4-BE49-F238E27FC236}">
                <a16:creationId xmlns:a16="http://schemas.microsoft.com/office/drawing/2014/main" xmlns="" id="{0C1FAD39-1851-A981-A351-797CE33A76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AF628CCF-6FC2-8FFB-F5CA-8DEA6B5E3B34}"/>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1644674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20E2D26C-A6A2-6D80-5752-0F9C7EB549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22774BBF-63CD-4001-D3E6-B73DACCE404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60A9F15-5018-52D8-1EA6-5315AEB8C44A}"/>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5" name="Footer Placeholder 4">
            <a:extLst>
              <a:ext uri="{FF2B5EF4-FFF2-40B4-BE49-F238E27FC236}">
                <a16:creationId xmlns:a16="http://schemas.microsoft.com/office/drawing/2014/main" xmlns="" id="{E269DB5A-EE06-3F98-F7BC-CC9DE41D19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7F595835-1C4F-4E81-7C22-CB9AAA2878B8}"/>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3369875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44A8FC-DCB2-14D9-A1C3-7CCD13D329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0AB4DC20-D7C2-6DE8-9C0C-FB51C1969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F6AB8C53-2C9B-AA5F-229F-EA3577F9D2E9}"/>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5" name="Footer Placeholder 4">
            <a:extLst>
              <a:ext uri="{FF2B5EF4-FFF2-40B4-BE49-F238E27FC236}">
                <a16:creationId xmlns:a16="http://schemas.microsoft.com/office/drawing/2014/main" xmlns="" id="{169F394D-2BE0-BA40-D9E4-BA7723AB62A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2933DE96-9E16-6829-E358-56DE30A95030}"/>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3600664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8E14799-9DF3-86A3-05F4-16DCE13F34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C066D19D-0890-BAC4-5ACF-379DED35B4B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678F00D3-9C44-7813-5013-78F00A37C082}"/>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5" name="Footer Placeholder 4">
            <a:extLst>
              <a:ext uri="{FF2B5EF4-FFF2-40B4-BE49-F238E27FC236}">
                <a16:creationId xmlns:a16="http://schemas.microsoft.com/office/drawing/2014/main" xmlns="" id="{A4435DD5-9BE0-B145-E822-0453BF70380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697B2985-0719-ECB5-F33F-C49AF2E9F71C}"/>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41196567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26D1FFB-7FA8-C4FD-18A3-6B36458DC7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50163B2A-9CDD-DC3E-2306-7E1A159E48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A598F5B9-01AA-3628-26F6-6C3507AA225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6736EF74-C827-A4B5-F424-E715AEC1DA95}"/>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6" name="Footer Placeholder 5">
            <a:extLst>
              <a:ext uri="{FF2B5EF4-FFF2-40B4-BE49-F238E27FC236}">
                <a16:creationId xmlns:a16="http://schemas.microsoft.com/office/drawing/2014/main" xmlns="" id="{D84C94E4-CC9D-3110-3934-A05A5EEA8D9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DA42D601-1F3E-6A79-24ED-F4E7C15A3B1F}"/>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8700802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0494B2E-B0D8-3844-BFC9-ADBE3A842D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A004FAFF-AC7C-34D1-E611-1D53AD06D4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C984E4AA-D94E-5017-0D23-76C2FCA5CC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58B6739E-E58C-5BFA-CD32-FFFE8F5B8C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92CB7878-EF73-D2F2-2BBB-E7019740199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894DED87-2C65-8E05-FF67-A51E38B8C00B}"/>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8" name="Footer Placeholder 7">
            <a:extLst>
              <a:ext uri="{FF2B5EF4-FFF2-40B4-BE49-F238E27FC236}">
                <a16:creationId xmlns:a16="http://schemas.microsoft.com/office/drawing/2014/main" xmlns="" id="{908C54D9-46D4-7909-19DF-EB07543D7A0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xmlns="" id="{8194AA73-043F-1E53-0740-10C70A5688EE}"/>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430249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0F0DB1A-BDA9-B73A-426F-B543830E73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705509CD-E1FB-CF69-D06F-5347CC9DC7CF}"/>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4" name="Footer Placeholder 3">
            <a:extLst>
              <a:ext uri="{FF2B5EF4-FFF2-40B4-BE49-F238E27FC236}">
                <a16:creationId xmlns:a16="http://schemas.microsoft.com/office/drawing/2014/main" xmlns="" id="{EB2AAB1F-A93E-EC78-4152-61A07D9E17C0}"/>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B2ADA199-FF2A-C72F-05C0-C1A74D8E519E}"/>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2478618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E7CB2A4-91BF-131F-0045-464598569047}"/>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3" name="Footer Placeholder 2">
            <a:extLst>
              <a:ext uri="{FF2B5EF4-FFF2-40B4-BE49-F238E27FC236}">
                <a16:creationId xmlns:a16="http://schemas.microsoft.com/office/drawing/2014/main" xmlns="" id="{D220E844-A8AA-323E-762A-963FEB39C918}"/>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xmlns="" id="{FAF08A51-40BB-671F-74EB-DFAA68B93AB6}"/>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408270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3D802B-8EFC-20B4-F9B7-5A525E82E8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142E1A9A-6311-3493-3807-445E4232BA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314630F2-6C75-44FD-6571-17D19FF363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97910D54-C19C-0D9E-F80C-9CF45B1776F3}"/>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6" name="Footer Placeholder 5">
            <a:extLst>
              <a:ext uri="{FF2B5EF4-FFF2-40B4-BE49-F238E27FC236}">
                <a16:creationId xmlns:a16="http://schemas.microsoft.com/office/drawing/2014/main" xmlns="" id="{2EC1464B-BF49-BE84-D2F1-6BC38887470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3CCE2451-0DBA-F42C-2679-873C16CAB384}"/>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1529656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32C4AF5-C8AC-C1E8-88B5-EE44F4C1B2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7411736E-4D1E-0802-0A98-5202F820AE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xmlns="" id="{EEB2D375-FE24-EAE1-81D5-F1D12DF1FC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A8D15EF2-862A-9642-B94B-21772191A2F1}"/>
              </a:ext>
            </a:extLst>
          </p:cNvPr>
          <p:cNvSpPr>
            <a:spLocks noGrp="1"/>
          </p:cNvSpPr>
          <p:nvPr>
            <p:ph type="dt" sz="half" idx="10"/>
          </p:nvPr>
        </p:nvSpPr>
        <p:spPr/>
        <p:txBody>
          <a:bodyPr/>
          <a:lstStyle/>
          <a:p>
            <a:fld id="{E38A0A18-6312-414A-A465-71133F26650A}" type="datetimeFigureOut">
              <a:rPr lang="en-US" smtClean="0"/>
              <a:t>5/1/2024</a:t>
            </a:fld>
            <a:endParaRPr lang="en-US" dirty="0"/>
          </a:p>
        </p:txBody>
      </p:sp>
      <p:sp>
        <p:nvSpPr>
          <p:cNvPr id="6" name="Footer Placeholder 5">
            <a:extLst>
              <a:ext uri="{FF2B5EF4-FFF2-40B4-BE49-F238E27FC236}">
                <a16:creationId xmlns:a16="http://schemas.microsoft.com/office/drawing/2014/main" xmlns="" id="{71B24E7C-7474-F7E5-3C76-9FC55924844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3C671E44-7C26-74ED-6EF6-93086EE42025}"/>
              </a:ext>
            </a:extLst>
          </p:cNvPr>
          <p:cNvSpPr>
            <a:spLocks noGrp="1"/>
          </p:cNvSpPr>
          <p:nvPr>
            <p:ph type="sldNum" sz="quarter" idx="12"/>
          </p:nvPr>
        </p:nvSpPr>
        <p:spPr/>
        <p:txBody>
          <a:bodyPr/>
          <a:lstStyle/>
          <a:p>
            <a:fld id="{01A11862-193D-4754-BF49-21DAA545715E}" type="slidenum">
              <a:rPr lang="en-US" smtClean="0"/>
              <a:t>‹#›</a:t>
            </a:fld>
            <a:endParaRPr lang="en-US" dirty="0"/>
          </a:p>
        </p:txBody>
      </p:sp>
    </p:spTree>
    <p:extLst>
      <p:ext uri="{BB962C8B-B14F-4D97-AF65-F5344CB8AC3E}">
        <p14:creationId xmlns:p14="http://schemas.microsoft.com/office/powerpoint/2010/main" val="26317860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801707D-46D8-AD72-2FA8-840811A4D8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D8DDDBB7-39C1-9BBB-782F-C1EC6D17C9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F0E7B6BA-67E1-73DE-54FB-7305207D6F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38A0A18-6312-414A-A465-71133F26650A}" type="datetimeFigureOut">
              <a:rPr lang="en-US" smtClean="0"/>
              <a:t>5/1/2024</a:t>
            </a:fld>
            <a:endParaRPr lang="en-US" dirty="0"/>
          </a:p>
        </p:txBody>
      </p:sp>
      <p:sp>
        <p:nvSpPr>
          <p:cNvPr id="5" name="Footer Placeholder 4">
            <a:extLst>
              <a:ext uri="{FF2B5EF4-FFF2-40B4-BE49-F238E27FC236}">
                <a16:creationId xmlns:a16="http://schemas.microsoft.com/office/drawing/2014/main" xmlns="" id="{E090AD97-7314-2F9A-7F97-12AA640453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xmlns="" id="{EA99A8DC-7B79-957B-198C-DFEE6C4626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1A11862-193D-4754-BF49-21DAA545715E}" type="slidenum">
              <a:rPr lang="en-US" smtClean="0"/>
              <a:t>‹#›</a:t>
            </a:fld>
            <a:endParaRPr lang="en-US" dirty="0"/>
          </a:p>
        </p:txBody>
      </p:sp>
    </p:spTree>
    <p:extLst>
      <p:ext uri="{BB962C8B-B14F-4D97-AF65-F5344CB8AC3E}">
        <p14:creationId xmlns:p14="http://schemas.microsoft.com/office/powerpoint/2010/main" val="1953397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ight Triangle 3">
            <a:extLst>
              <a:ext uri="{FF2B5EF4-FFF2-40B4-BE49-F238E27FC236}">
                <a16:creationId xmlns:a16="http://schemas.microsoft.com/office/drawing/2014/main" xmlns="" id="{FFF0BFAC-FF12-F8D1-0F00-82A8B6EFD6FB}"/>
              </a:ext>
            </a:extLst>
          </p:cNvPr>
          <p:cNvSpPr/>
          <p:nvPr/>
        </p:nvSpPr>
        <p:spPr>
          <a:xfrm>
            <a:off x="-11526" y="4363915"/>
            <a:ext cx="2980595" cy="2233246"/>
          </a:xfrm>
          <a:prstGeom prst="r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latin typeface="Century Gothic" panose="020B0502020202020204" pitchFamily="34" charset="0"/>
              <a:cs typeface="Segoe UI" panose="020B0502040204020203" pitchFamily="34" charset="0"/>
            </a:endParaRPr>
          </a:p>
        </p:txBody>
      </p:sp>
      <p:sp>
        <p:nvSpPr>
          <p:cNvPr id="5" name="Right Triangle 4">
            <a:extLst>
              <a:ext uri="{FF2B5EF4-FFF2-40B4-BE49-F238E27FC236}">
                <a16:creationId xmlns:a16="http://schemas.microsoft.com/office/drawing/2014/main" xmlns="" id="{E67F07CC-DE13-7D4B-DB6A-0F018DEC2486}"/>
              </a:ext>
            </a:extLst>
          </p:cNvPr>
          <p:cNvSpPr/>
          <p:nvPr/>
        </p:nvSpPr>
        <p:spPr>
          <a:xfrm>
            <a:off x="-11528" y="4624754"/>
            <a:ext cx="3283929" cy="2233246"/>
          </a:xfrm>
          <a:prstGeom prst="r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latin typeface="Century Gothic" panose="020B0502020202020204" pitchFamily="34" charset="0"/>
              <a:cs typeface="Segoe UI" panose="020B0502040204020203" pitchFamily="34" charset="0"/>
            </a:endParaRPr>
          </a:p>
        </p:txBody>
      </p:sp>
      <p:sp>
        <p:nvSpPr>
          <p:cNvPr id="6" name="Right Triangle 5">
            <a:extLst>
              <a:ext uri="{FF2B5EF4-FFF2-40B4-BE49-F238E27FC236}">
                <a16:creationId xmlns:a16="http://schemas.microsoft.com/office/drawing/2014/main" xmlns="" id="{9B528383-7870-EC5D-10D2-B390BA58E8CD}"/>
              </a:ext>
            </a:extLst>
          </p:cNvPr>
          <p:cNvSpPr/>
          <p:nvPr/>
        </p:nvSpPr>
        <p:spPr>
          <a:xfrm>
            <a:off x="-11526" y="4363915"/>
            <a:ext cx="2980595" cy="2233246"/>
          </a:xfrm>
          <a:prstGeom prst="r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latin typeface="Century Gothic" panose="020B0502020202020204" pitchFamily="34" charset="0"/>
              <a:cs typeface="Segoe UI" panose="020B0502040204020203" pitchFamily="34" charset="0"/>
            </a:endParaRPr>
          </a:p>
        </p:txBody>
      </p:sp>
      <p:sp>
        <p:nvSpPr>
          <p:cNvPr id="7" name="Right Triangle 6">
            <a:extLst>
              <a:ext uri="{FF2B5EF4-FFF2-40B4-BE49-F238E27FC236}">
                <a16:creationId xmlns:a16="http://schemas.microsoft.com/office/drawing/2014/main" xmlns="" id="{B1F87565-4386-6E71-4EEE-5FDD7A362563}"/>
              </a:ext>
            </a:extLst>
          </p:cNvPr>
          <p:cNvSpPr/>
          <p:nvPr/>
        </p:nvSpPr>
        <p:spPr>
          <a:xfrm>
            <a:off x="-11528" y="4624754"/>
            <a:ext cx="3283929" cy="223324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latin typeface="Century Gothic" panose="020B0502020202020204" pitchFamily="34" charset="0"/>
              <a:cs typeface="Segoe UI" panose="020B0502040204020203" pitchFamily="34" charset="0"/>
            </a:endParaRPr>
          </a:p>
        </p:txBody>
      </p:sp>
      <p:pic>
        <p:nvPicPr>
          <p:cNvPr id="8" name="Picture 7">
            <a:extLst>
              <a:ext uri="{FF2B5EF4-FFF2-40B4-BE49-F238E27FC236}">
                <a16:creationId xmlns:a16="http://schemas.microsoft.com/office/drawing/2014/main" xmlns="" id="{8CE4E3AA-3A56-1D4D-EB23-150B5776913C}"/>
              </a:ext>
            </a:extLst>
          </p:cNvPr>
          <p:cNvPicPr>
            <a:picLocks noChangeAspect="1"/>
          </p:cNvPicPr>
          <p:nvPr/>
        </p:nvPicPr>
        <p:blipFill>
          <a:blip r:embed="rId2"/>
          <a:stretch>
            <a:fillRect/>
          </a:stretch>
        </p:blipFill>
        <p:spPr>
          <a:xfrm>
            <a:off x="-2734" y="5630548"/>
            <a:ext cx="1441055" cy="848375"/>
          </a:xfrm>
          <a:prstGeom prst="rect">
            <a:avLst/>
          </a:prstGeom>
          <a:ln>
            <a:noFill/>
          </a:ln>
        </p:spPr>
      </p:pic>
      <p:sp>
        <p:nvSpPr>
          <p:cNvPr id="9" name="TextBox 8">
            <a:extLst>
              <a:ext uri="{FF2B5EF4-FFF2-40B4-BE49-F238E27FC236}">
                <a16:creationId xmlns:a16="http://schemas.microsoft.com/office/drawing/2014/main" xmlns="" id="{F34B5384-4ADC-3AA1-380F-20F983D2F39F}"/>
              </a:ext>
            </a:extLst>
          </p:cNvPr>
          <p:cNvSpPr txBox="1"/>
          <p:nvPr/>
        </p:nvSpPr>
        <p:spPr>
          <a:xfrm>
            <a:off x="-2734" y="6641149"/>
            <a:ext cx="2976466" cy="215444"/>
          </a:xfrm>
          <a:prstGeom prst="rect">
            <a:avLst/>
          </a:prstGeom>
          <a:noFill/>
          <a:ln>
            <a:noFill/>
          </a:ln>
        </p:spPr>
        <p:txBody>
          <a:bodyPr wrap="square">
            <a:spAutoFit/>
          </a:bodyPr>
          <a:lstStyle/>
          <a:p>
            <a:r>
              <a:rPr lang="en-US" sz="800" dirty="0">
                <a:solidFill>
                  <a:schemeClr val="tx1">
                    <a:lumMod val="95000"/>
                    <a:lumOff val="5000"/>
                  </a:schemeClr>
                </a:solidFill>
                <a:latin typeface="Century Gothic" panose="020B0502020202020204" pitchFamily="34" charset="0"/>
                <a:cs typeface="Segoe UI" panose="020B0502040204020203" pitchFamily="34" charset="0"/>
              </a:rPr>
              <a:t>©DeepSphereAI.SG 2021 | Confidential  &amp; Proprietary</a:t>
            </a:r>
          </a:p>
        </p:txBody>
      </p:sp>
      <p:sp>
        <p:nvSpPr>
          <p:cNvPr id="10" name="TextBox 9">
            <a:extLst>
              <a:ext uri="{FF2B5EF4-FFF2-40B4-BE49-F238E27FC236}">
                <a16:creationId xmlns:a16="http://schemas.microsoft.com/office/drawing/2014/main" xmlns="" id="{FB61ECA4-E5CD-3C67-C424-C821BCB66E77}"/>
              </a:ext>
            </a:extLst>
          </p:cNvPr>
          <p:cNvSpPr txBox="1"/>
          <p:nvPr/>
        </p:nvSpPr>
        <p:spPr>
          <a:xfrm>
            <a:off x="-20320" y="6478923"/>
            <a:ext cx="2323322" cy="230832"/>
          </a:xfrm>
          <a:prstGeom prst="rect">
            <a:avLst/>
          </a:prstGeom>
          <a:noFill/>
        </p:spPr>
        <p:txBody>
          <a:bodyPr wrap="square" rtlCol="0">
            <a:spAutoFit/>
          </a:bodyPr>
          <a:lstStyle/>
          <a:p>
            <a:pPr algn="ctr"/>
            <a:r>
              <a:rPr lang="en-US" sz="900" dirty="0">
                <a:solidFill>
                  <a:schemeClr val="tx1">
                    <a:lumMod val="95000"/>
                    <a:lumOff val="5000"/>
                  </a:schemeClr>
                </a:solidFill>
                <a:latin typeface="Century Gothic" panose="020B0502020202020204" pitchFamily="34" charset="0"/>
                <a:cs typeface="Segoe UI" panose="020B0502040204020203" pitchFamily="34" charset="0"/>
              </a:rPr>
              <a:t>USA | Singapore</a:t>
            </a:r>
          </a:p>
        </p:txBody>
      </p:sp>
      <p:sp>
        <p:nvSpPr>
          <p:cNvPr id="11" name="TextBox 10">
            <a:extLst>
              <a:ext uri="{FF2B5EF4-FFF2-40B4-BE49-F238E27FC236}">
                <a16:creationId xmlns:a16="http://schemas.microsoft.com/office/drawing/2014/main" xmlns="" id="{8B37E604-1E96-163B-C4EA-C011EA59130B}"/>
              </a:ext>
            </a:extLst>
          </p:cNvPr>
          <p:cNvSpPr txBox="1"/>
          <p:nvPr/>
        </p:nvSpPr>
        <p:spPr>
          <a:xfrm>
            <a:off x="0" y="807396"/>
            <a:ext cx="12052570" cy="1384995"/>
          </a:xfrm>
          <a:prstGeom prst="rect">
            <a:avLst/>
          </a:prstGeom>
          <a:noFill/>
        </p:spPr>
        <p:txBody>
          <a:bodyPr wrap="square" rtlCol="0">
            <a:spAutoFit/>
          </a:bodyPr>
          <a:lstStyle/>
          <a:p>
            <a:pPr marL="285750" indent="-285750">
              <a:buFont typeface="Courier New" panose="02070309020205020404" pitchFamily="49" charset="0"/>
              <a:buChar char="o"/>
            </a:pPr>
            <a:r>
              <a:rPr lang="en-US" sz="2800" i="0" dirty="0">
                <a:solidFill>
                  <a:schemeClr val="tx1">
                    <a:lumMod val="95000"/>
                    <a:lumOff val="5000"/>
                  </a:schemeClr>
                </a:solidFill>
                <a:effectLst/>
                <a:latin typeface="Century Gothic" panose="020B0502020202020204" pitchFamily="34" charset="0"/>
              </a:rPr>
              <a:t>Mean Squared Error (also called Cost Function)</a:t>
            </a:r>
          </a:p>
          <a:p>
            <a:pPr marL="285750" indent="-285750" algn="l">
              <a:buFont typeface="Courier New" panose="02070309020205020404" pitchFamily="49" charset="0"/>
              <a:buChar char="o"/>
            </a:pPr>
            <a:r>
              <a:rPr lang="en-US" sz="2800" i="0" dirty="0">
                <a:solidFill>
                  <a:schemeClr val="tx1">
                    <a:lumMod val="95000"/>
                    <a:lumOff val="5000"/>
                  </a:schemeClr>
                </a:solidFill>
                <a:effectLst/>
                <a:latin typeface="Century Gothic" panose="020B0502020202020204" pitchFamily="34" charset="0"/>
              </a:rPr>
              <a:t>Gradient Descent </a:t>
            </a:r>
          </a:p>
          <a:p>
            <a:pPr marL="285750" indent="-285750" algn="l">
              <a:buFont typeface="Courier New" panose="02070309020205020404" pitchFamily="49" charset="0"/>
              <a:buChar char="o"/>
            </a:pPr>
            <a:r>
              <a:rPr lang="en-US" sz="2800" dirty="0">
                <a:solidFill>
                  <a:schemeClr val="tx1">
                    <a:lumMod val="95000"/>
                    <a:lumOff val="5000"/>
                  </a:schemeClr>
                </a:solidFill>
                <a:latin typeface="Century Gothic" panose="020B0502020202020204" pitchFamily="34" charset="0"/>
              </a:rPr>
              <a:t>Learning Rate </a:t>
            </a:r>
            <a:endParaRPr lang="en-US" sz="2800" i="0" dirty="0">
              <a:solidFill>
                <a:schemeClr val="tx1">
                  <a:lumMod val="95000"/>
                  <a:lumOff val="5000"/>
                </a:schemeClr>
              </a:solidFill>
              <a:effectLst/>
              <a:latin typeface="Century Gothic" panose="020B0502020202020204" pitchFamily="34" charset="0"/>
            </a:endParaRPr>
          </a:p>
        </p:txBody>
      </p:sp>
      <p:sp>
        <p:nvSpPr>
          <p:cNvPr id="13" name="TextBox 12">
            <a:extLst>
              <a:ext uri="{FF2B5EF4-FFF2-40B4-BE49-F238E27FC236}">
                <a16:creationId xmlns:a16="http://schemas.microsoft.com/office/drawing/2014/main" xmlns="" id="{AF870BED-A51E-7763-87CC-7CA54DD8B1A3}"/>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
        <p:nvSpPr>
          <p:cNvPr id="14" name="TextBox 13">
            <a:extLst>
              <a:ext uri="{FF2B5EF4-FFF2-40B4-BE49-F238E27FC236}">
                <a16:creationId xmlns:a16="http://schemas.microsoft.com/office/drawing/2014/main" xmlns="" id="{3F9B4D2C-C6C5-74CE-6BAF-153A65D1CA51}"/>
              </a:ext>
            </a:extLst>
          </p:cNvPr>
          <p:cNvSpPr txBox="1"/>
          <p:nvPr/>
        </p:nvSpPr>
        <p:spPr>
          <a:xfrm>
            <a:off x="4766553" y="2512553"/>
            <a:ext cx="7425446" cy="461665"/>
          </a:xfrm>
          <a:prstGeom prst="rect">
            <a:avLst/>
          </a:prstGeom>
          <a:noFill/>
        </p:spPr>
        <p:txBody>
          <a:bodyPr wrap="square" rtlCol="0">
            <a:spAutoFit/>
          </a:bodyPr>
          <a:lstStyle/>
          <a:p>
            <a:r>
              <a:rPr lang="en-US" sz="2400" dirty="0">
                <a:solidFill>
                  <a:schemeClr val="tx1">
                    <a:lumMod val="95000"/>
                    <a:lumOff val="5000"/>
                  </a:schemeClr>
                </a:solidFill>
                <a:latin typeface="Century Gothic" panose="020B0502020202020204" pitchFamily="34" charset="0"/>
              </a:rPr>
              <a:t>x =[1,1,2,3,4,5]</a:t>
            </a:r>
          </a:p>
        </p:txBody>
      </p:sp>
      <p:sp>
        <p:nvSpPr>
          <p:cNvPr id="15" name="Right Brace 14">
            <a:extLst>
              <a:ext uri="{FF2B5EF4-FFF2-40B4-BE49-F238E27FC236}">
                <a16:creationId xmlns:a16="http://schemas.microsoft.com/office/drawing/2014/main" xmlns="" id="{7B7171F5-73BC-6AC0-49B7-11F79B3A1AB7}"/>
              </a:ext>
            </a:extLst>
          </p:cNvPr>
          <p:cNvSpPr/>
          <p:nvPr/>
        </p:nvSpPr>
        <p:spPr>
          <a:xfrm>
            <a:off x="7149831" y="2425716"/>
            <a:ext cx="398834" cy="2063809"/>
          </a:xfrm>
          <a:prstGeom prst="rightBrace">
            <a:avLst/>
          </a:prstGeom>
          <a:ln>
            <a:solidFill>
              <a:srgbClr val="FF0000"/>
            </a:solidFill>
            <a:prstDash val="sysDot"/>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solidFill>
                <a:schemeClr val="tx1">
                  <a:lumMod val="95000"/>
                  <a:lumOff val="5000"/>
                </a:schemeClr>
              </a:solidFill>
              <a:latin typeface="Century Gothic" panose="020B0502020202020204" pitchFamily="34" charset="0"/>
            </a:endParaRPr>
          </a:p>
        </p:txBody>
      </p:sp>
      <p:sp>
        <p:nvSpPr>
          <p:cNvPr id="16" name="Arrow: Right 15">
            <a:extLst>
              <a:ext uri="{FF2B5EF4-FFF2-40B4-BE49-F238E27FC236}">
                <a16:creationId xmlns:a16="http://schemas.microsoft.com/office/drawing/2014/main" xmlns="" id="{8FBAE86A-AC66-BAC9-89AC-24932F93FA9F}"/>
              </a:ext>
            </a:extLst>
          </p:cNvPr>
          <p:cNvSpPr/>
          <p:nvPr/>
        </p:nvSpPr>
        <p:spPr>
          <a:xfrm>
            <a:off x="7614179" y="2978401"/>
            <a:ext cx="3972129" cy="876764"/>
          </a:xfrm>
          <a:prstGeom prst="rightArrow">
            <a:avLst/>
          </a:prstGeom>
          <a:solidFill>
            <a:schemeClr val="tx2">
              <a:lumMod val="50000"/>
              <a:lumOff val="50000"/>
            </a:schemeClr>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panose="020B0502020202020204" pitchFamily="34" charset="0"/>
              </a:rPr>
              <a:t>Machine Learning </a:t>
            </a:r>
          </a:p>
        </p:txBody>
      </p:sp>
      <p:cxnSp>
        <p:nvCxnSpPr>
          <p:cNvPr id="18" name="Straight Arrow Connector 17">
            <a:extLst>
              <a:ext uri="{FF2B5EF4-FFF2-40B4-BE49-F238E27FC236}">
                <a16:creationId xmlns:a16="http://schemas.microsoft.com/office/drawing/2014/main" xmlns="" id="{E31650B3-FD76-E33F-A4AF-D24AFDE2BB28}"/>
              </a:ext>
            </a:extLst>
          </p:cNvPr>
          <p:cNvCxnSpPr>
            <a:cxnSpLocks/>
          </p:cNvCxnSpPr>
          <p:nvPr/>
        </p:nvCxnSpPr>
        <p:spPr>
          <a:xfrm>
            <a:off x="5733499" y="2992303"/>
            <a:ext cx="0" cy="78710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xmlns="" id="{7DD01BC0-6AC1-0E84-F083-A3DCB520D61A}"/>
              </a:ext>
            </a:extLst>
          </p:cNvPr>
          <p:cNvSpPr txBox="1"/>
          <p:nvPr/>
        </p:nvSpPr>
        <p:spPr>
          <a:xfrm>
            <a:off x="4443088" y="3953865"/>
            <a:ext cx="2980595" cy="461665"/>
          </a:xfrm>
          <a:prstGeom prst="rect">
            <a:avLst/>
          </a:prstGeom>
          <a:noFill/>
        </p:spPr>
        <p:txBody>
          <a:bodyPr wrap="square" rtlCol="0">
            <a:spAutoFit/>
          </a:bodyPr>
          <a:lstStyle/>
          <a:p>
            <a:r>
              <a:rPr lang="en-US" sz="2400" dirty="0">
                <a:solidFill>
                  <a:schemeClr val="tx1">
                    <a:lumMod val="95000"/>
                    <a:lumOff val="5000"/>
                  </a:schemeClr>
                </a:solidFill>
                <a:latin typeface="Century Gothic" panose="020B0502020202020204" pitchFamily="34" charset="0"/>
              </a:rPr>
              <a:t>y  = [ 5, 7,9,11,13]</a:t>
            </a:r>
          </a:p>
        </p:txBody>
      </p:sp>
      <p:sp>
        <p:nvSpPr>
          <p:cNvPr id="22" name="Rectangle 21">
            <a:extLst>
              <a:ext uri="{FF2B5EF4-FFF2-40B4-BE49-F238E27FC236}">
                <a16:creationId xmlns:a16="http://schemas.microsoft.com/office/drawing/2014/main" xmlns="" id="{7C5B28F6-59CC-D3E4-CEE5-915AB6BCB304}"/>
              </a:ext>
            </a:extLst>
          </p:cNvPr>
          <p:cNvSpPr/>
          <p:nvPr/>
        </p:nvSpPr>
        <p:spPr>
          <a:xfrm>
            <a:off x="2130877" y="3749097"/>
            <a:ext cx="1806372" cy="580715"/>
          </a:xfrm>
          <a:prstGeom prst="rect">
            <a:avLst/>
          </a:prstGeom>
          <a:noFill/>
          <a:ln w="381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b="1" dirty="0">
                <a:solidFill>
                  <a:schemeClr val="tx1">
                    <a:lumMod val="95000"/>
                    <a:lumOff val="5000"/>
                  </a:schemeClr>
                </a:solidFill>
                <a:latin typeface="Century Gothic" panose="020B0502020202020204" pitchFamily="34" charset="0"/>
              </a:rPr>
              <a:t>Output</a:t>
            </a:r>
          </a:p>
        </p:txBody>
      </p:sp>
      <p:sp>
        <p:nvSpPr>
          <p:cNvPr id="23" name="Rectangle 22">
            <a:extLst>
              <a:ext uri="{FF2B5EF4-FFF2-40B4-BE49-F238E27FC236}">
                <a16:creationId xmlns:a16="http://schemas.microsoft.com/office/drawing/2014/main" xmlns="" id="{9679E9BF-EC9C-0A48-2D82-283FD2EE1FDB}"/>
              </a:ext>
            </a:extLst>
          </p:cNvPr>
          <p:cNvSpPr/>
          <p:nvPr/>
        </p:nvSpPr>
        <p:spPr>
          <a:xfrm>
            <a:off x="2102398" y="2562209"/>
            <a:ext cx="1834851" cy="580715"/>
          </a:xfrm>
          <a:prstGeom prst="rect">
            <a:avLst/>
          </a:prstGeom>
          <a:noFill/>
          <a:ln w="381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b="1" dirty="0">
                <a:solidFill>
                  <a:schemeClr val="tx1">
                    <a:lumMod val="95000"/>
                    <a:lumOff val="5000"/>
                  </a:schemeClr>
                </a:solidFill>
                <a:latin typeface="Century Gothic" panose="020B0502020202020204" pitchFamily="34" charset="0"/>
              </a:rPr>
              <a:t>Input</a:t>
            </a:r>
          </a:p>
        </p:txBody>
      </p:sp>
      <p:sp>
        <p:nvSpPr>
          <p:cNvPr id="3" name="Arrow: Right 2">
            <a:extLst>
              <a:ext uri="{FF2B5EF4-FFF2-40B4-BE49-F238E27FC236}">
                <a16:creationId xmlns:a16="http://schemas.microsoft.com/office/drawing/2014/main" xmlns="" id="{0AB5D988-BD16-4F6F-8F76-0D67A284152B}"/>
              </a:ext>
            </a:extLst>
          </p:cNvPr>
          <p:cNvSpPr/>
          <p:nvPr/>
        </p:nvSpPr>
        <p:spPr>
          <a:xfrm>
            <a:off x="4007794" y="2656163"/>
            <a:ext cx="505839" cy="330254"/>
          </a:xfrm>
          <a:prstGeom prst="rightArrow">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7" name="Arrow: Right 16">
            <a:extLst>
              <a:ext uri="{FF2B5EF4-FFF2-40B4-BE49-F238E27FC236}">
                <a16:creationId xmlns:a16="http://schemas.microsoft.com/office/drawing/2014/main" xmlns="" id="{D53D6AE0-CBC3-5598-1815-A4BFC628FFFA}"/>
              </a:ext>
            </a:extLst>
          </p:cNvPr>
          <p:cNvSpPr/>
          <p:nvPr/>
        </p:nvSpPr>
        <p:spPr>
          <a:xfrm>
            <a:off x="4004220" y="3861435"/>
            <a:ext cx="505839" cy="330254"/>
          </a:xfrm>
          <a:prstGeom prst="rightArrow">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cxnSp>
        <p:nvCxnSpPr>
          <p:cNvPr id="21" name="Straight Arrow Connector 20">
            <a:extLst>
              <a:ext uri="{FF2B5EF4-FFF2-40B4-BE49-F238E27FC236}">
                <a16:creationId xmlns:a16="http://schemas.microsoft.com/office/drawing/2014/main" xmlns="" id="{83177BC9-CA0C-74E2-4F63-F9BA2B46854F}"/>
              </a:ext>
            </a:extLst>
          </p:cNvPr>
          <p:cNvCxnSpPr>
            <a:cxnSpLocks/>
          </p:cNvCxnSpPr>
          <p:nvPr/>
        </p:nvCxnSpPr>
        <p:spPr>
          <a:xfrm>
            <a:off x="5740508" y="4489525"/>
            <a:ext cx="0" cy="787107"/>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xmlns="" id="{685F36C0-3D01-5AB1-4BD2-FB299076D289}"/>
              </a:ext>
            </a:extLst>
          </p:cNvPr>
          <p:cNvSpPr txBox="1"/>
          <p:nvPr/>
        </p:nvSpPr>
        <p:spPr>
          <a:xfrm>
            <a:off x="4915440" y="5634604"/>
            <a:ext cx="1806372" cy="369332"/>
          </a:xfrm>
          <a:prstGeom prst="rect">
            <a:avLst/>
          </a:prstGeom>
          <a:noFill/>
          <a:ln>
            <a:solidFill>
              <a:schemeClr val="bg1">
                <a:lumMod val="50000"/>
              </a:schemeClr>
            </a:solidFill>
          </a:ln>
        </p:spPr>
        <p:txBody>
          <a:bodyPr wrap="square">
            <a:spAutoFit/>
          </a:bodyPr>
          <a:lstStyle/>
          <a:p>
            <a:r>
              <a:rPr lang="en-US" sz="1800" dirty="0">
                <a:solidFill>
                  <a:schemeClr val="tx1">
                    <a:lumMod val="95000"/>
                    <a:lumOff val="5000"/>
                  </a:schemeClr>
                </a:solidFill>
                <a:latin typeface="Century Gothic" panose="020B0502020202020204" pitchFamily="34" charset="0"/>
              </a:rPr>
              <a:t>y = 2x +3 </a:t>
            </a:r>
          </a:p>
        </p:txBody>
      </p:sp>
      <p:sp>
        <p:nvSpPr>
          <p:cNvPr id="28" name="Rectangle 27">
            <a:extLst>
              <a:ext uri="{FF2B5EF4-FFF2-40B4-BE49-F238E27FC236}">
                <a16:creationId xmlns:a16="http://schemas.microsoft.com/office/drawing/2014/main" xmlns="" id="{C70ED82F-00E0-A507-FEB3-DD082E0413FD}"/>
              </a:ext>
            </a:extLst>
          </p:cNvPr>
          <p:cNvSpPr/>
          <p:nvPr/>
        </p:nvSpPr>
        <p:spPr>
          <a:xfrm>
            <a:off x="2102398" y="5550803"/>
            <a:ext cx="1806372" cy="580715"/>
          </a:xfrm>
          <a:prstGeom prst="rect">
            <a:avLst/>
          </a:prstGeom>
          <a:noFill/>
          <a:ln w="381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b="1" dirty="0">
                <a:solidFill>
                  <a:schemeClr val="tx1">
                    <a:lumMod val="95000"/>
                    <a:lumOff val="5000"/>
                  </a:schemeClr>
                </a:solidFill>
                <a:latin typeface="Century Gothic" panose="020B0502020202020204" pitchFamily="34" charset="0"/>
              </a:rPr>
              <a:t>Derived Equations</a:t>
            </a:r>
          </a:p>
        </p:txBody>
      </p:sp>
      <p:sp>
        <p:nvSpPr>
          <p:cNvPr id="29" name="Arrow: Right 28">
            <a:extLst>
              <a:ext uri="{FF2B5EF4-FFF2-40B4-BE49-F238E27FC236}">
                <a16:creationId xmlns:a16="http://schemas.microsoft.com/office/drawing/2014/main" xmlns="" id="{B1E5F2B4-1C36-8368-599D-495DE6AA883C}"/>
              </a:ext>
            </a:extLst>
          </p:cNvPr>
          <p:cNvSpPr/>
          <p:nvPr/>
        </p:nvSpPr>
        <p:spPr>
          <a:xfrm>
            <a:off x="7060901" y="5371865"/>
            <a:ext cx="3972129" cy="876764"/>
          </a:xfrm>
          <a:prstGeom prst="rightArrow">
            <a:avLst/>
          </a:prstGeom>
          <a:solidFill>
            <a:schemeClr val="tx2">
              <a:lumMod val="50000"/>
              <a:lumOff val="50000"/>
            </a:schemeClr>
          </a:solid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entury Gothic" panose="020B0502020202020204" pitchFamily="34" charset="0"/>
              </a:rPr>
              <a:t>Use this to predict future values </a:t>
            </a:r>
          </a:p>
        </p:txBody>
      </p:sp>
      <p:sp>
        <p:nvSpPr>
          <p:cNvPr id="30" name="Arrow: Right 29">
            <a:extLst>
              <a:ext uri="{FF2B5EF4-FFF2-40B4-BE49-F238E27FC236}">
                <a16:creationId xmlns:a16="http://schemas.microsoft.com/office/drawing/2014/main" xmlns="" id="{F0A9B31B-480D-2817-CDFA-137455A48FCB}"/>
              </a:ext>
            </a:extLst>
          </p:cNvPr>
          <p:cNvSpPr/>
          <p:nvPr/>
        </p:nvSpPr>
        <p:spPr>
          <a:xfrm>
            <a:off x="4009915" y="5645120"/>
            <a:ext cx="505839" cy="330254"/>
          </a:xfrm>
          <a:prstGeom prst="rightArrow">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Tree>
    <p:extLst>
      <p:ext uri="{BB962C8B-B14F-4D97-AF65-F5344CB8AC3E}">
        <p14:creationId xmlns:p14="http://schemas.microsoft.com/office/powerpoint/2010/main" val="30846238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B08BFD7-4833-EC9C-6B08-658022841F02}"/>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xmlns="" id="{1467EC62-F607-148C-F854-71349E52DFE1}"/>
              </a:ext>
            </a:extLst>
          </p:cNvPr>
          <p:cNvSpPr/>
          <p:nvPr/>
        </p:nvSpPr>
        <p:spPr>
          <a:xfrm>
            <a:off x="7548664" y="0"/>
            <a:ext cx="4643336" cy="707200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1" name="Rectangle 10">
            <a:extLst>
              <a:ext uri="{FF2B5EF4-FFF2-40B4-BE49-F238E27FC236}">
                <a16:creationId xmlns:a16="http://schemas.microsoft.com/office/drawing/2014/main" xmlns="" id="{654D7472-F2EB-5453-8E0F-3419F6958666}"/>
              </a:ext>
            </a:extLst>
          </p:cNvPr>
          <p:cNvSpPr/>
          <p:nvPr/>
        </p:nvSpPr>
        <p:spPr>
          <a:xfrm>
            <a:off x="0" y="0"/>
            <a:ext cx="12192000" cy="164397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2" name="Rectangle 11">
            <a:extLst>
              <a:ext uri="{FF2B5EF4-FFF2-40B4-BE49-F238E27FC236}">
                <a16:creationId xmlns:a16="http://schemas.microsoft.com/office/drawing/2014/main" xmlns="" id="{876B93E0-6610-C385-7D61-D85B16AA57B6}"/>
              </a:ext>
            </a:extLst>
          </p:cNvPr>
          <p:cNvSpPr/>
          <p:nvPr/>
        </p:nvSpPr>
        <p:spPr>
          <a:xfrm>
            <a:off x="0" y="4562272"/>
            <a:ext cx="12192000" cy="250973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5" name="TextBox 14">
            <a:extLst>
              <a:ext uri="{FF2B5EF4-FFF2-40B4-BE49-F238E27FC236}">
                <a16:creationId xmlns:a16="http://schemas.microsoft.com/office/drawing/2014/main" xmlns="" id="{CBF26E09-D620-27CB-B589-413EA3B18F67}"/>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
        <p:nvSpPr>
          <p:cNvPr id="17" name="TextBox 16">
            <a:extLst>
              <a:ext uri="{FF2B5EF4-FFF2-40B4-BE49-F238E27FC236}">
                <a16:creationId xmlns:a16="http://schemas.microsoft.com/office/drawing/2014/main" xmlns="" id="{53E8C733-96D8-7F1A-FECC-D7DB4292A285}"/>
              </a:ext>
            </a:extLst>
          </p:cNvPr>
          <p:cNvSpPr txBox="1"/>
          <p:nvPr/>
        </p:nvSpPr>
        <p:spPr>
          <a:xfrm>
            <a:off x="5603132" y="1274323"/>
            <a:ext cx="6488349"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Century Gothic" panose="020B0502020202020204" pitchFamily="34" charset="0"/>
              </a:rPr>
              <a:t>To begin, keep "m" and "b" as zero and calculate the cost. As you can see in this example, the cost is 1000. After reducing the values of "m" and "b", calculate the cost.</a:t>
            </a:r>
          </a:p>
        </p:txBody>
      </p:sp>
      <p:cxnSp>
        <p:nvCxnSpPr>
          <p:cNvPr id="20" name="Straight Arrow Connector 19">
            <a:extLst>
              <a:ext uri="{FF2B5EF4-FFF2-40B4-BE49-F238E27FC236}">
                <a16:creationId xmlns:a16="http://schemas.microsoft.com/office/drawing/2014/main" xmlns="" id="{3BDD5CC5-EA5F-7F64-36FB-4E40C7331D86}"/>
              </a:ext>
            </a:extLst>
          </p:cNvPr>
          <p:cNvCxnSpPr/>
          <p:nvPr/>
        </p:nvCxnSpPr>
        <p:spPr>
          <a:xfrm>
            <a:off x="3054485" y="3540868"/>
            <a:ext cx="5953328" cy="1021404"/>
          </a:xfrm>
          <a:prstGeom prst="straightConnector1">
            <a:avLst/>
          </a:prstGeom>
          <a:ln w="28575">
            <a:solidFill>
              <a:schemeClr val="accent1">
                <a:lumMod val="60000"/>
                <a:lumOff val="4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4" name="Straight Connector 23">
            <a:extLst>
              <a:ext uri="{FF2B5EF4-FFF2-40B4-BE49-F238E27FC236}">
                <a16:creationId xmlns:a16="http://schemas.microsoft.com/office/drawing/2014/main" xmlns="" id="{1ECCDE6C-C40F-D949-E78A-7A88BDE19BE7}"/>
              </a:ext>
            </a:extLst>
          </p:cNvPr>
          <p:cNvCxnSpPr/>
          <p:nvPr/>
        </p:nvCxnSpPr>
        <p:spPr>
          <a:xfrm>
            <a:off x="622570" y="3540868"/>
            <a:ext cx="3745149" cy="0"/>
          </a:xfrm>
          <a:prstGeom prst="line">
            <a:avLst/>
          </a:prstGeom>
          <a:ln w="38100">
            <a:solidFill>
              <a:schemeClr val="accent1">
                <a:lumMod val="60000"/>
                <a:lumOff val="40000"/>
              </a:schemeClr>
            </a:solidFill>
            <a:prstDash val="sysDot"/>
          </a:ln>
        </p:spPr>
        <p:style>
          <a:lnRef idx="2">
            <a:schemeClr val="accent1"/>
          </a:lnRef>
          <a:fillRef idx="0">
            <a:schemeClr val="accent1"/>
          </a:fillRef>
          <a:effectRef idx="1">
            <a:schemeClr val="accent1"/>
          </a:effectRef>
          <a:fontRef idx="minor">
            <a:schemeClr val="tx1"/>
          </a:fontRef>
        </p:style>
      </p:cxnSp>
      <p:sp>
        <p:nvSpPr>
          <p:cNvPr id="25" name="Rectangle 24">
            <a:extLst>
              <a:ext uri="{FF2B5EF4-FFF2-40B4-BE49-F238E27FC236}">
                <a16:creationId xmlns:a16="http://schemas.microsoft.com/office/drawing/2014/main" xmlns="" id="{7D000116-6904-7F40-E350-F9A33824EAFE}"/>
              </a:ext>
            </a:extLst>
          </p:cNvPr>
          <p:cNvSpPr/>
          <p:nvPr/>
        </p:nvSpPr>
        <p:spPr>
          <a:xfrm>
            <a:off x="6293796" y="4737368"/>
            <a:ext cx="4931923" cy="1692613"/>
          </a:xfrm>
          <a:prstGeom prst="rect">
            <a:avLst/>
          </a:prstGeom>
          <a:no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10000"/>
                  </a:schemeClr>
                </a:solidFill>
                <a:latin typeface="Century Gothic" panose="020B0502020202020204" pitchFamily="34" charset="0"/>
              </a:rPr>
              <a:t>To begin, keep "m" and "b" as zero and calculate the cost. As you can see in this example, the cost is 1000. After reducing the values of "m" and "b", calculate the cost.</a:t>
            </a:r>
          </a:p>
        </p:txBody>
      </p:sp>
    </p:spTree>
    <p:extLst>
      <p:ext uri="{BB962C8B-B14F-4D97-AF65-F5344CB8AC3E}">
        <p14:creationId xmlns:p14="http://schemas.microsoft.com/office/powerpoint/2010/main" val="3055417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75818D0D-4373-723E-FE82-B8C34961CC54}"/>
              </a:ext>
            </a:extLst>
          </p:cNvPr>
          <p:cNvPicPr>
            <a:picLocks noChangeAspect="1"/>
          </p:cNvPicPr>
          <p:nvPr/>
        </p:nvPicPr>
        <p:blipFill>
          <a:blip r:embed="rId2"/>
          <a:stretch>
            <a:fillRect/>
          </a:stretch>
        </p:blipFill>
        <p:spPr>
          <a:xfrm>
            <a:off x="0" y="0"/>
            <a:ext cx="12192000" cy="6858000"/>
          </a:xfrm>
          <a:prstGeom prst="rect">
            <a:avLst/>
          </a:prstGeom>
          <a:ln>
            <a:noFill/>
          </a:ln>
        </p:spPr>
      </p:pic>
      <p:sp>
        <p:nvSpPr>
          <p:cNvPr id="6" name="Rectangle 5">
            <a:extLst>
              <a:ext uri="{FF2B5EF4-FFF2-40B4-BE49-F238E27FC236}">
                <a16:creationId xmlns:a16="http://schemas.microsoft.com/office/drawing/2014/main" xmlns="" id="{1D616FF5-DDC6-96A5-7979-508F2BF305FE}"/>
              </a:ext>
            </a:extLst>
          </p:cNvPr>
          <p:cNvSpPr/>
          <p:nvPr/>
        </p:nvSpPr>
        <p:spPr>
          <a:xfrm>
            <a:off x="7470843" y="0"/>
            <a:ext cx="4815191"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3BA62C22-B6AF-50E1-DE12-B3B88219DBF5}"/>
              </a:ext>
            </a:extLst>
          </p:cNvPr>
          <p:cNvSpPr/>
          <p:nvPr/>
        </p:nvSpPr>
        <p:spPr>
          <a:xfrm>
            <a:off x="0" y="0"/>
            <a:ext cx="12286034" cy="13716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42F60606-F68D-351E-A3C9-CEFC43E67A27}"/>
              </a:ext>
            </a:extLst>
          </p:cNvPr>
          <p:cNvSpPr/>
          <p:nvPr/>
        </p:nvSpPr>
        <p:spPr>
          <a:xfrm>
            <a:off x="0" y="5165387"/>
            <a:ext cx="12286034" cy="169261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TextBox 8">
            <a:extLst>
              <a:ext uri="{FF2B5EF4-FFF2-40B4-BE49-F238E27FC236}">
                <a16:creationId xmlns:a16="http://schemas.microsoft.com/office/drawing/2014/main" xmlns="" id="{6B51CAE2-7ED4-CA0B-4A23-0C1FE23373EE}"/>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cxnSp>
        <p:nvCxnSpPr>
          <p:cNvPr id="11" name="Straight Arrow Connector 10">
            <a:extLst>
              <a:ext uri="{FF2B5EF4-FFF2-40B4-BE49-F238E27FC236}">
                <a16:creationId xmlns:a16="http://schemas.microsoft.com/office/drawing/2014/main" xmlns="" id="{75BB7A22-2C3F-91FA-3B5B-B52DF4A19197}"/>
              </a:ext>
            </a:extLst>
          </p:cNvPr>
          <p:cNvCxnSpPr>
            <a:cxnSpLocks/>
          </p:cNvCxnSpPr>
          <p:nvPr/>
        </p:nvCxnSpPr>
        <p:spPr>
          <a:xfrm>
            <a:off x="6536987" y="2957209"/>
            <a:ext cx="2071992" cy="2208178"/>
          </a:xfrm>
          <a:prstGeom prst="straightConnector1">
            <a:avLst/>
          </a:prstGeom>
          <a:ln w="38100">
            <a:solidFill>
              <a:schemeClr val="accent5">
                <a:lumMod val="60000"/>
                <a:lumOff val="4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xmlns="" id="{18B212DE-7477-E913-9881-EDE29EE66B07}"/>
              </a:ext>
            </a:extLst>
          </p:cNvPr>
          <p:cNvCxnSpPr>
            <a:cxnSpLocks/>
          </p:cNvCxnSpPr>
          <p:nvPr/>
        </p:nvCxnSpPr>
        <p:spPr>
          <a:xfrm>
            <a:off x="2726986" y="4795736"/>
            <a:ext cx="5881993" cy="466928"/>
          </a:xfrm>
          <a:prstGeom prst="straightConnector1">
            <a:avLst/>
          </a:prstGeom>
          <a:ln w="38100">
            <a:solidFill>
              <a:schemeClr val="accent5">
                <a:lumMod val="60000"/>
                <a:lumOff val="4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xmlns="" id="{953D1A97-4A6E-7C0F-65F5-BB10F7B9D505}"/>
              </a:ext>
            </a:extLst>
          </p:cNvPr>
          <p:cNvCxnSpPr/>
          <p:nvPr/>
        </p:nvCxnSpPr>
        <p:spPr>
          <a:xfrm flipV="1">
            <a:off x="5778230" y="1060315"/>
            <a:ext cx="1964987" cy="885217"/>
          </a:xfrm>
          <a:prstGeom prst="straightConnector1">
            <a:avLst/>
          </a:prstGeom>
          <a:ln w="19050">
            <a:solidFill>
              <a:schemeClr val="accent2">
                <a:lumMod val="75000"/>
              </a:schemeClr>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xmlns="" id="{9DDC0CAF-D321-BCE0-FB25-DBD158C7CA57}"/>
              </a:ext>
            </a:extLst>
          </p:cNvPr>
          <p:cNvCxnSpPr>
            <a:cxnSpLocks/>
          </p:cNvCxnSpPr>
          <p:nvPr/>
        </p:nvCxnSpPr>
        <p:spPr>
          <a:xfrm flipV="1">
            <a:off x="1864469" y="1118628"/>
            <a:ext cx="5878748" cy="3161543"/>
          </a:xfrm>
          <a:prstGeom prst="straightConnector1">
            <a:avLst/>
          </a:prstGeom>
          <a:ln w="19050">
            <a:solidFill>
              <a:schemeClr val="accent2">
                <a:lumMod val="75000"/>
              </a:schemeClr>
            </a:solidFill>
            <a:prstDash val="sysDot"/>
            <a:tailEnd type="triangle"/>
          </a:ln>
        </p:spPr>
        <p:style>
          <a:lnRef idx="2">
            <a:schemeClr val="accent1"/>
          </a:lnRef>
          <a:fillRef idx="0">
            <a:schemeClr val="accent1"/>
          </a:fillRef>
          <a:effectRef idx="1">
            <a:schemeClr val="accent1"/>
          </a:effectRef>
          <a:fontRef idx="minor">
            <a:schemeClr val="tx1"/>
          </a:fontRef>
        </p:style>
      </p:cxnSp>
      <p:sp>
        <p:nvSpPr>
          <p:cNvPr id="18" name="Rectangle 17">
            <a:extLst>
              <a:ext uri="{FF2B5EF4-FFF2-40B4-BE49-F238E27FC236}">
                <a16:creationId xmlns:a16="http://schemas.microsoft.com/office/drawing/2014/main" xmlns="" id="{47DE77AF-FB18-A2DB-6FC1-D063BBD68D3F}"/>
              </a:ext>
            </a:extLst>
          </p:cNvPr>
          <p:cNvSpPr/>
          <p:nvPr/>
        </p:nvSpPr>
        <p:spPr>
          <a:xfrm>
            <a:off x="7743217" y="681043"/>
            <a:ext cx="2198451" cy="641920"/>
          </a:xfrm>
          <a:prstGeom prst="rect">
            <a:avLst/>
          </a:prstGeom>
          <a:noFill/>
          <a:ln w="28575">
            <a:solidFill>
              <a:schemeClr val="accent2">
                <a:lumMod val="75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10000"/>
                  </a:schemeClr>
                </a:solidFill>
                <a:latin typeface="Century Gothic" panose="020B0502020202020204" pitchFamily="34" charset="0"/>
              </a:rPr>
              <a:t>Starting Point</a:t>
            </a:r>
          </a:p>
        </p:txBody>
      </p:sp>
      <p:sp>
        <p:nvSpPr>
          <p:cNvPr id="19" name="Rectangle 18">
            <a:extLst>
              <a:ext uri="{FF2B5EF4-FFF2-40B4-BE49-F238E27FC236}">
                <a16:creationId xmlns:a16="http://schemas.microsoft.com/office/drawing/2014/main" xmlns="" id="{B73FE86E-F29F-C380-9023-7986A711B83D}"/>
              </a:ext>
            </a:extLst>
          </p:cNvPr>
          <p:cNvSpPr/>
          <p:nvPr/>
        </p:nvSpPr>
        <p:spPr>
          <a:xfrm>
            <a:off x="8608979" y="5126581"/>
            <a:ext cx="2198451" cy="641920"/>
          </a:xfrm>
          <a:prstGeom prst="rect">
            <a:avLst/>
          </a:prstGeom>
          <a:noFill/>
          <a:ln w="28575">
            <a:solidFill>
              <a:schemeClr val="accent5">
                <a:lumMod val="60000"/>
                <a:lumOff val="40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10000"/>
                  </a:schemeClr>
                </a:solidFill>
                <a:latin typeface="Century Gothic" panose="020B0502020202020204" pitchFamily="34" charset="0"/>
              </a:rPr>
              <a:t>End Point </a:t>
            </a:r>
          </a:p>
        </p:txBody>
      </p:sp>
      <p:sp>
        <p:nvSpPr>
          <p:cNvPr id="20" name="Rectangle 19">
            <a:extLst>
              <a:ext uri="{FF2B5EF4-FFF2-40B4-BE49-F238E27FC236}">
                <a16:creationId xmlns:a16="http://schemas.microsoft.com/office/drawing/2014/main" xmlns="" id="{99BF18E3-CC8D-72E2-4F58-3AD86C16E671}"/>
              </a:ext>
            </a:extLst>
          </p:cNvPr>
          <p:cNvSpPr/>
          <p:nvPr/>
        </p:nvSpPr>
        <p:spPr>
          <a:xfrm>
            <a:off x="894945" y="4280171"/>
            <a:ext cx="690664" cy="330740"/>
          </a:xfrm>
          <a:prstGeom prst="rect">
            <a:avLst/>
          </a:prstGeom>
          <a:noFill/>
          <a:ln w="38100">
            <a:solidFill>
              <a:srgbClr val="FF00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21" name="Rectangle 20">
            <a:extLst>
              <a:ext uri="{FF2B5EF4-FFF2-40B4-BE49-F238E27FC236}">
                <a16:creationId xmlns:a16="http://schemas.microsoft.com/office/drawing/2014/main" xmlns="" id="{6D3DD786-78FD-5F68-30CF-7A0A4BBFA7A8}"/>
              </a:ext>
            </a:extLst>
          </p:cNvPr>
          <p:cNvSpPr/>
          <p:nvPr/>
        </p:nvSpPr>
        <p:spPr>
          <a:xfrm>
            <a:off x="4779524" y="2368659"/>
            <a:ext cx="690664" cy="330740"/>
          </a:xfrm>
          <a:prstGeom prst="rect">
            <a:avLst/>
          </a:prstGeom>
          <a:noFill/>
          <a:ln w="28575">
            <a:solidFill>
              <a:srgbClr val="FF00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cxnSp>
        <p:nvCxnSpPr>
          <p:cNvPr id="23" name="Straight Arrow Connector 22">
            <a:extLst>
              <a:ext uri="{FF2B5EF4-FFF2-40B4-BE49-F238E27FC236}">
                <a16:creationId xmlns:a16="http://schemas.microsoft.com/office/drawing/2014/main" xmlns="" id="{BD55100B-1EB1-1F19-041F-7D521FEA8E35}"/>
              </a:ext>
            </a:extLst>
          </p:cNvPr>
          <p:cNvCxnSpPr/>
          <p:nvPr/>
        </p:nvCxnSpPr>
        <p:spPr>
          <a:xfrm>
            <a:off x="9465013" y="1502923"/>
            <a:ext cx="0" cy="3292813"/>
          </a:xfrm>
          <a:prstGeom prst="straightConnector1">
            <a:avLst/>
          </a:prstGeom>
          <a:ln>
            <a:solidFill>
              <a:schemeClr val="accent1">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4" name="Rectangle 23">
            <a:extLst>
              <a:ext uri="{FF2B5EF4-FFF2-40B4-BE49-F238E27FC236}">
                <a16:creationId xmlns:a16="http://schemas.microsoft.com/office/drawing/2014/main" xmlns="" id="{419B2641-2528-4C01-89F9-DB85F597F0F5}"/>
              </a:ext>
            </a:extLst>
          </p:cNvPr>
          <p:cNvSpPr/>
          <p:nvPr/>
        </p:nvSpPr>
        <p:spPr>
          <a:xfrm>
            <a:off x="8119353" y="2339582"/>
            <a:ext cx="3988339" cy="1089418"/>
          </a:xfrm>
          <a:prstGeom prst="rect">
            <a:avLst/>
          </a:prstGeom>
          <a:noFill/>
          <a:ln w="28575">
            <a:solidFill>
              <a:srgbClr val="FF000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10000"/>
                  </a:schemeClr>
                </a:solidFill>
                <a:latin typeface="Century Gothic" panose="020B0502020202020204" pitchFamily="34" charset="0"/>
              </a:rPr>
              <a:t>In each iteration, "m" and "b" will change and the MSE(Cost) will decrease </a:t>
            </a:r>
          </a:p>
        </p:txBody>
      </p:sp>
    </p:spTree>
    <p:extLst>
      <p:ext uri="{BB962C8B-B14F-4D97-AF65-F5344CB8AC3E}">
        <p14:creationId xmlns:p14="http://schemas.microsoft.com/office/powerpoint/2010/main" val="1557369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C8C469E8-7BA9-1B95-8769-64AE0D78635C}"/>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72C2F86F-3261-076C-C7E6-02B6FBAB4B26}"/>
              </a:ext>
            </a:extLst>
          </p:cNvPr>
          <p:cNvSpPr/>
          <p:nvPr/>
        </p:nvSpPr>
        <p:spPr>
          <a:xfrm>
            <a:off x="0" y="0"/>
            <a:ext cx="12192000" cy="165370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678DA8E6-9282-0618-8254-B3DB7DBE1B1F}"/>
              </a:ext>
            </a:extLst>
          </p:cNvPr>
          <p:cNvSpPr/>
          <p:nvPr/>
        </p:nvSpPr>
        <p:spPr>
          <a:xfrm>
            <a:off x="7402749" y="0"/>
            <a:ext cx="4789251"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3B0DFDC4-F862-2AF7-3EF9-A93C90D2B8F8}"/>
              </a:ext>
            </a:extLst>
          </p:cNvPr>
          <p:cNvSpPr/>
          <p:nvPr/>
        </p:nvSpPr>
        <p:spPr>
          <a:xfrm>
            <a:off x="0" y="4737370"/>
            <a:ext cx="12192000" cy="212063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TextBox 8">
            <a:extLst>
              <a:ext uri="{FF2B5EF4-FFF2-40B4-BE49-F238E27FC236}">
                <a16:creationId xmlns:a16="http://schemas.microsoft.com/office/drawing/2014/main" xmlns="" id="{73431D18-9AAD-03DA-0EC5-757A3447ACDF}"/>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cxnSp>
        <p:nvCxnSpPr>
          <p:cNvPr id="11" name="Straight Arrow Connector 10">
            <a:extLst>
              <a:ext uri="{FF2B5EF4-FFF2-40B4-BE49-F238E27FC236}">
                <a16:creationId xmlns:a16="http://schemas.microsoft.com/office/drawing/2014/main" xmlns="" id="{DBF11824-8192-8F00-329D-EF811EB998C7}"/>
              </a:ext>
            </a:extLst>
          </p:cNvPr>
          <p:cNvCxnSpPr/>
          <p:nvPr/>
        </p:nvCxnSpPr>
        <p:spPr>
          <a:xfrm>
            <a:off x="3501957" y="3044757"/>
            <a:ext cx="5398852" cy="593388"/>
          </a:xfrm>
          <a:prstGeom prst="straightConnector1">
            <a:avLst/>
          </a:prstGeom>
          <a:ln w="28575">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xmlns="" id="{F02EF8F1-7710-D6F2-8DD3-13EDD0CBA802}"/>
              </a:ext>
            </a:extLst>
          </p:cNvPr>
          <p:cNvCxnSpPr/>
          <p:nvPr/>
        </p:nvCxnSpPr>
        <p:spPr>
          <a:xfrm>
            <a:off x="4529846" y="4143982"/>
            <a:ext cx="5398852" cy="593388"/>
          </a:xfrm>
          <a:prstGeom prst="straightConnector1">
            <a:avLst/>
          </a:prstGeom>
          <a:ln w="28575">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xmlns="" id="{09362748-ACD3-EB5D-7DB8-2D1AEF28D41F}"/>
              </a:ext>
            </a:extLst>
          </p:cNvPr>
          <p:cNvSpPr/>
          <p:nvPr/>
        </p:nvSpPr>
        <p:spPr>
          <a:xfrm>
            <a:off x="8618706" y="2538920"/>
            <a:ext cx="2879388" cy="846412"/>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10000"/>
                  </a:schemeClr>
                </a:solidFill>
                <a:latin typeface="Century Gothic" panose="020B0502020202020204" pitchFamily="34" charset="0"/>
              </a:rPr>
              <a:t>Big steps/intervals </a:t>
            </a:r>
          </a:p>
        </p:txBody>
      </p:sp>
      <p:sp>
        <p:nvSpPr>
          <p:cNvPr id="14" name="Rectangle 13">
            <a:extLst>
              <a:ext uri="{FF2B5EF4-FFF2-40B4-BE49-F238E27FC236}">
                <a16:creationId xmlns:a16="http://schemas.microsoft.com/office/drawing/2014/main" xmlns="" id="{FC09B14D-62F2-8BD2-5CBD-80423426C6AE}"/>
              </a:ext>
            </a:extLst>
          </p:cNvPr>
          <p:cNvSpPr/>
          <p:nvPr/>
        </p:nvSpPr>
        <p:spPr>
          <a:xfrm>
            <a:off x="8489004" y="5029200"/>
            <a:ext cx="2879388" cy="846412"/>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bg2">
                    <a:lumMod val="10000"/>
                  </a:schemeClr>
                </a:solidFill>
                <a:latin typeface="Century Gothic" panose="020B0502020202020204" pitchFamily="34" charset="0"/>
              </a:rPr>
              <a:t>The </a:t>
            </a:r>
            <a:r>
              <a:rPr lang="en-US" b="1" dirty="0">
                <a:solidFill>
                  <a:schemeClr val="bg2">
                    <a:lumMod val="10000"/>
                  </a:schemeClr>
                </a:solidFill>
                <a:latin typeface="Century Gothic" panose="020B0502020202020204" pitchFamily="34" charset="0"/>
              </a:rPr>
              <a:t>Gradient Descent may not coverage </a:t>
            </a:r>
            <a:endParaRPr lang="en-US" dirty="0">
              <a:solidFill>
                <a:schemeClr val="bg2">
                  <a:lumMod val="10000"/>
                </a:schemeClr>
              </a:solidFill>
              <a:latin typeface="Century Gothic" panose="020B0502020202020204" pitchFamily="34" charset="0"/>
            </a:endParaRPr>
          </a:p>
        </p:txBody>
      </p:sp>
      <p:sp>
        <p:nvSpPr>
          <p:cNvPr id="15" name="Rectangle 14">
            <a:extLst>
              <a:ext uri="{FF2B5EF4-FFF2-40B4-BE49-F238E27FC236}">
                <a16:creationId xmlns:a16="http://schemas.microsoft.com/office/drawing/2014/main" xmlns="" id="{A66F0099-A4BD-0CAA-1368-32BEC1185108}"/>
              </a:ext>
            </a:extLst>
          </p:cNvPr>
          <p:cNvSpPr/>
          <p:nvPr/>
        </p:nvSpPr>
        <p:spPr>
          <a:xfrm>
            <a:off x="0" y="842002"/>
            <a:ext cx="12192000" cy="597691"/>
          </a:xfrm>
          <a:prstGeom prst="rect">
            <a:avLst/>
          </a:prstGeom>
          <a:no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B0F0"/>
                </a:solidFill>
                <a:latin typeface="Century Gothic" panose="020B0502020202020204" pitchFamily="34" charset="0"/>
              </a:rPr>
              <a:t>Big steps/intervals </a:t>
            </a:r>
          </a:p>
        </p:txBody>
      </p:sp>
      <p:sp>
        <p:nvSpPr>
          <p:cNvPr id="16" name="TextBox 15">
            <a:extLst>
              <a:ext uri="{FF2B5EF4-FFF2-40B4-BE49-F238E27FC236}">
                <a16:creationId xmlns:a16="http://schemas.microsoft.com/office/drawing/2014/main" xmlns="" id="{6CB6438E-CDD2-6B21-F234-ABDCF07E0B8B}"/>
              </a:ext>
            </a:extLst>
          </p:cNvPr>
          <p:cNvSpPr txBox="1"/>
          <p:nvPr/>
        </p:nvSpPr>
        <p:spPr>
          <a:xfrm>
            <a:off x="3501957" y="4737370"/>
            <a:ext cx="2101175" cy="584775"/>
          </a:xfrm>
          <a:prstGeom prst="rect">
            <a:avLst/>
          </a:prstGeom>
          <a:noFill/>
        </p:spPr>
        <p:txBody>
          <a:bodyPr wrap="square" rtlCol="0">
            <a:spAutoFit/>
          </a:bodyPr>
          <a:lstStyle/>
          <a:p>
            <a:pPr algn="ctr"/>
            <a:r>
              <a:rPr lang="en-US" sz="3200" b="1" dirty="0">
                <a:latin typeface="Century Gothic" panose="020B0502020202020204" pitchFamily="34" charset="0"/>
              </a:rPr>
              <a:t>b</a:t>
            </a:r>
          </a:p>
        </p:txBody>
      </p:sp>
    </p:spTree>
    <p:extLst>
      <p:ext uri="{BB962C8B-B14F-4D97-AF65-F5344CB8AC3E}">
        <p14:creationId xmlns:p14="http://schemas.microsoft.com/office/powerpoint/2010/main" val="603113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2379523B-9AD6-DBD7-7488-458617404092}"/>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3BD97926-2C09-E2D9-B4EC-F3675654C758}"/>
              </a:ext>
            </a:extLst>
          </p:cNvPr>
          <p:cNvSpPr/>
          <p:nvPr/>
        </p:nvSpPr>
        <p:spPr>
          <a:xfrm>
            <a:off x="7500026" y="0"/>
            <a:ext cx="4691974"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1A3A744A-1B99-FF6C-F611-24ECD121533F}"/>
              </a:ext>
            </a:extLst>
          </p:cNvPr>
          <p:cNvSpPr/>
          <p:nvPr/>
        </p:nvSpPr>
        <p:spPr>
          <a:xfrm>
            <a:off x="0" y="0"/>
            <a:ext cx="12192000" cy="168288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7045ABE2-84E7-BE0B-0B2E-F4478FD5B0A2}"/>
              </a:ext>
            </a:extLst>
          </p:cNvPr>
          <p:cNvSpPr/>
          <p:nvPr/>
        </p:nvSpPr>
        <p:spPr>
          <a:xfrm>
            <a:off x="0" y="4990289"/>
            <a:ext cx="12192000" cy="186771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1" name="TextBox 10">
            <a:extLst>
              <a:ext uri="{FF2B5EF4-FFF2-40B4-BE49-F238E27FC236}">
                <a16:creationId xmlns:a16="http://schemas.microsoft.com/office/drawing/2014/main" xmlns="" id="{0A510DBA-ADB7-B292-DE12-61C88D91B52D}"/>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
        <p:nvSpPr>
          <p:cNvPr id="12" name="Rectangle 11">
            <a:extLst>
              <a:ext uri="{FF2B5EF4-FFF2-40B4-BE49-F238E27FC236}">
                <a16:creationId xmlns:a16="http://schemas.microsoft.com/office/drawing/2014/main" xmlns="" id="{5A89299F-DF3B-F1A6-6D84-291E593E6BE6}"/>
              </a:ext>
            </a:extLst>
          </p:cNvPr>
          <p:cNvSpPr/>
          <p:nvPr/>
        </p:nvSpPr>
        <p:spPr>
          <a:xfrm>
            <a:off x="0" y="758758"/>
            <a:ext cx="12062298" cy="846412"/>
          </a:xfrm>
          <a:prstGeom prst="rect">
            <a:avLst/>
          </a:prstGeom>
          <a:noFill/>
          <a:ln w="285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00B0F0"/>
                </a:solidFill>
                <a:latin typeface="Century Gothic" panose="020B0502020202020204" pitchFamily="34" charset="0"/>
              </a:rPr>
              <a:t>Smaller steps/intervals </a:t>
            </a:r>
          </a:p>
        </p:txBody>
      </p:sp>
      <p:sp>
        <p:nvSpPr>
          <p:cNvPr id="13" name="Rectangle 12">
            <a:extLst>
              <a:ext uri="{FF2B5EF4-FFF2-40B4-BE49-F238E27FC236}">
                <a16:creationId xmlns:a16="http://schemas.microsoft.com/office/drawing/2014/main" xmlns="" id="{96D9EE6F-39F0-178E-0E26-CA884D13F06B}"/>
              </a:ext>
            </a:extLst>
          </p:cNvPr>
          <p:cNvSpPr/>
          <p:nvPr/>
        </p:nvSpPr>
        <p:spPr>
          <a:xfrm>
            <a:off x="8258782" y="5500938"/>
            <a:ext cx="2879388" cy="846412"/>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10000"/>
                  </a:schemeClr>
                </a:solidFill>
                <a:latin typeface="Century Gothic" panose="020B0502020202020204" pitchFamily="34" charset="0"/>
              </a:rPr>
              <a:t>The </a:t>
            </a:r>
            <a:r>
              <a:rPr lang="en-US" b="1" dirty="0">
                <a:solidFill>
                  <a:schemeClr val="bg2">
                    <a:lumMod val="10000"/>
                  </a:schemeClr>
                </a:solidFill>
                <a:latin typeface="Century Gothic" panose="020B0502020202020204" pitchFamily="34" charset="0"/>
              </a:rPr>
              <a:t>Gradient Descent may be coverage </a:t>
            </a:r>
            <a:endParaRPr lang="en-US" dirty="0">
              <a:solidFill>
                <a:schemeClr val="bg2">
                  <a:lumMod val="10000"/>
                </a:schemeClr>
              </a:solidFill>
              <a:latin typeface="Century Gothic" panose="020B0502020202020204" pitchFamily="34" charset="0"/>
            </a:endParaRPr>
          </a:p>
        </p:txBody>
      </p:sp>
      <p:cxnSp>
        <p:nvCxnSpPr>
          <p:cNvPr id="15" name="Straight Arrow Connector 14">
            <a:extLst>
              <a:ext uri="{FF2B5EF4-FFF2-40B4-BE49-F238E27FC236}">
                <a16:creationId xmlns:a16="http://schemas.microsoft.com/office/drawing/2014/main" xmlns="" id="{71FC8417-2E26-23F1-F522-F083154175A6}"/>
              </a:ext>
            </a:extLst>
          </p:cNvPr>
          <p:cNvCxnSpPr/>
          <p:nvPr/>
        </p:nvCxnSpPr>
        <p:spPr>
          <a:xfrm>
            <a:off x="4636851" y="4168355"/>
            <a:ext cx="3852153" cy="1284051"/>
          </a:xfrm>
          <a:prstGeom prst="straightConnector1">
            <a:avLst/>
          </a:prstGeom>
          <a:ln w="28575">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xmlns="" id="{00899194-8DB2-D4A9-C90B-4B63317DAD00}"/>
              </a:ext>
            </a:extLst>
          </p:cNvPr>
          <p:cNvSpPr/>
          <p:nvPr/>
        </p:nvSpPr>
        <p:spPr>
          <a:xfrm>
            <a:off x="8531157" y="1469541"/>
            <a:ext cx="3223098" cy="496111"/>
          </a:xfrm>
          <a:prstGeom prst="rect">
            <a:avLst/>
          </a:prstGeom>
          <a:solidFill>
            <a:schemeClr val="accent1">
              <a:lumMod val="60000"/>
              <a:lumOff val="40000"/>
            </a:schemeClr>
          </a:solidFill>
          <a:ln w="38100">
            <a:no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Additional Math Reading </a:t>
            </a:r>
          </a:p>
        </p:txBody>
      </p:sp>
      <p:sp>
        <p:nvSpPr>
          <p:cNvPr id="17" name="Rectangle 16">
            <a:extLst>
              <a:ext uri="{FF2B5EF4-FFF2-40B4-BE49-F238E27FC236}">
                <a16:creationId xmlns:a16="http://schemas.microsoft.com/office/drawing/2014/main" xmlns="" id="{80271C42-72F6-FA50-1795-478252F84269}"/>
              </a:ext>
            </a:extLst>
          </p:cNvPr>
          <p:cNvSpPr/>
          <p:nvPr/>
        </p:nvSpPr>
        <p:spPr>
          <a:xfrm>
            <a:off x="8531157" y="2067897"/>
            <a:ext cx="3223098" cy="496111"/>
          </a:xfrm>
          <a:prstGeom prst="rect">
            <a:avLst/>
          </a:prstGeom>
          <a:solidFill>
            <a:schemeClr val="bg1"/>
          </a:solidFill>
          <a:ln w="38100">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Slope </a:t>
            </a:r>
          </a:p>
        </p:txBody>
      </p:sp>
      <p:sp>
        <p:nvSpPr>
          <p:cNvPr id="18" name="Rectangle 17">
            <a:extLst>
              <a:ext uri="{FF2B5EF4-FFF2-40B4-BE49-F238E27FC236}">
                <a16:creationId xmlns:a16="http://schemas.microsoft.com/office/drawing/2014/main" xmlns="" id="{91A7E72A-BF16-AB8F-8956-3C3E7D45620E}"/>
              </a:ext>
            </a:extLst>
          </p:cNvPr>
          <p:cNvSpPr/>
          <p:nvPr/>
        </p:nvSpPr>
        <p:spPr>
          <a:xfrm>
            <a:off x="8531157" y="2724410"/>
            <a:ext cx="3223098" cy="496111"/>
          </a:xfrm>
          <a:prstGeom prst="rect">
            <a:avLst/>
          </a:prstGeom>
          <a:solidFill>
            <a:schemeClr val="bg1"/>
          </a:solidFill>
          <a:ln w="38100">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Derivative</a:t>
            </a:r>
          </a:p>
        </p:txBody>
      </p:sp>
      <p:sp>
        <p:nvSpPr>
          <p:cNvPr id="19" name="Left Brace 18">
            <a:extLst>
              <a:ext uri="{FF2B5EF4-FFF2-40B4-BE49-F238E27FC236}">
                <a16:creationId xmlns:a16="http://schemas.microsoft.com/office/drawing/2014/main" xmlns="" id="{A0FD30FC-2BA7-0B04-C329-E738046EA2BC}"/>
              </a:ext>
            </a:extLst>
          </p:cNvPr>
          <p:cNvSpPr/>
          <p:nvPr/>
        </p:nvSpPr>
        <p:spPr>
          <a:xfrm>
            <a:off x="7688093" y="1304064"/>
            <a:ext cx="1011677" cy="2646031"/>
          </a:xfrm>
          <a:prstGeom prst="leftBrace">
            <a:avLst/>
          </a:prstGeom>
          <a:ln>
            <a:prstDash val="sysDot"/>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latin typeface="Century Gothic" panose="020B0502020202020204" pitchFamily="34" charset="0"/>
            </a:endParaRPr>
          </a:p>
        </p:txBody>
      </p:sp>
      <p:sp>
        <p:nvSpPr>
          <p:cNvPr id="20" name="Right Brace 19">
            <a:extLst>
              <a:ext uri="{FF2B5EF4-FFF2-40B4-BE49-F238E27FC236}">
                <a16:creationId xmlns:a16="http://schemas.microsoft.com/office/drawing/2014/main" xmlns="" id="{0210325F-A131-5336-40F4-E2C8A72E578C}"/>
              </a:ext>
            </a:extLst>
          </p:cNvPr>
          <p:cNvSpPr/>
          <p:nvPr/>
        </p:nvSpPr>
        <p:spPr>
          <a:xfrm>
            <a:off x="11754255" y="1309089"/>
            <a:ext cx="308043" cy="2796649"/>
          </a:xfrm>
          <a:prstGeom prst="rightBrace">
            <a:avLst/>
          </a:prstGeom>
          <a:ln>
            <a:prstDash val="sysDot"/>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latin typeface="Century Gothic" panose="020B0502020202020204" pitchFamily="34" charset="0"/>
            </a:endParaRPr>
          </a:p>
        </p:txBody>
      </p:sp>
      <p:cxnSp>
        <p:nvCxnSpPr>
          <p:cNvPr id="22" name="Straight Arrow Connector 21">
            <a:extLst>
              <a:ext uri="{FF2B5EF4-FFF2-40B4-BE49-F238E27FC236}">
                <a16:creationId xmlns:a16="http://schemas.microsoft.com/office/drawing/2014/main" xmlns="" id="{D35D7C87-D4E4-FD6A-4DE4-BBCD10369A36}"/>
              </a:ext>
            </a:extLst>
          </p:cNvPr>
          <p:cNvCxnSpPr/>
          <p:nvPr/>
        </p:nvCxnSpPr>
        <p:spPr>
          <a:xfrm flipH="1">
            <a:off x="3093396" y="3429000"/>
            <a:ext cx="690664" cy="218386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3" name="Rectangle 22">
            <a:extLst>
              <a:ext uri="{FF2B5EF4-FFF2-40B4-BE49-F238E27FC236}">
                <a16:creationId xmlns:a16="http://schemas.microsoft.com/office/drawing/2014/main" xmlns="" id="{BC1575A8-E5DB-B63F-3BDE-A62DD708F62F}"/>
              </a:ext>
            </a:extLst>
          </p:cNvPr>
          <p:cNvSpPr/>
          <p:nvPr/>
        </p:nvSpPr>
        <p:spPr>
          <a:xfrm>
            <a:off x="2094689" y="5623997"/>
            <a:ext cx="2879388" cy="846412"/>
          </a:xfrm>
          <a:prstGeom prst="rect">
            <a:avLst/>
          </a:prstGeom>
          <a:noFill/>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A </a:t>
            </a:r>
            <a:r>
              <a:rPr lang="en-US" dirty="0">
                <a:solidFill>
                  <a:schemeClr val="accent1">
                    <a:lumMod val="60000"/>
                    <a:lumOff val="40000"/>
                  </a:schemeClr>
                </a:solidFill>
                <a:latin typeface="Century Gothic" panose="020B0502020202020204" pitchFamily="34" charset="0"/>
              </a:rPr>
              <a:t>learning rate </a:t>
            </a:r>
            <a:r>
              <a:rPr lang="en-US" dirty="0">
                <a:solidFill>
                  <a:schemeClr val="tx1">
                    <a:lumMod val="95000"/>
                    <a:lumOff val="5000"/>
                  </a:schemeClr>
                </a:solidFill>
                <a:latin typeface="Century Gothic" panose="020B0502020202020204" pitchFamily="34" charset="0"/>
              </a:rPr>
              <a:t>is the rate at which learning occurs</a:t>
            </a:r>
          </a:p>
        </p:txBody>
      </p:sp>
      <p:sp>
        <p:nvSpPr>
          <p:cNvPr id="24" name="Rectangle 23">
            <a:extLst>
              <a:ext uri="{FF2B5EF4-FFF2-40B4-BE49-F238E27FC236}">
                <a16:creationId xmlns:a16="http://schemas.microsoft.com/office/drawing/2014/main" xmlns="" id="{00464046-8D93-4197-2486-057B2B68DE23}"/>
              </a:ext>
            </a:extLst>
          </p:cNvPr>
          <p:cNvSpPr/>
          <p:nvPr/>
        </p:nvSpPr>
        <p:spPr>
          <a:xfrm>
            <a:off x="8526293" y="3381132"/>
            <a:ext cx="3223098" cy="496111"/>
          </a:xfrm>
          <a:prstGeom prst="rect">
            <a:avLst/>
          </a:prstGeom>
          <a:solidFill>
            <a:schemeClr val="bg1"/>
          </a:solidFill>
          <a:ln w="38100">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Partial Derivative</a:t>
            </a:r>
          </a:p>
        </p:txBody>
      </p:sp>
      <p:sp>
        <p:nvSpPr>
          <p:cNvPr id="25" name="Rectangle 24">
            <a:extLst>
              <a:ext uri="{FF2B5EF4-FFF2-40B4-BE49-F238E27FC236}">
                <a16:creationId xmlns:a16="http://schemas.microsoft.com/office/drawing/2014/main" xmlns="" id="{7E614148-2D83-7F69-0920-69BE03B50C0D}"/>
              </a:ext>
            </a:extLst>
          </p:cNvPr>
          <p:cNvSpPr/>
          <p:nvPr/>
        </p:nvSpPr>
        <p:spPr>
          <a:xfrm>
            <a:off x="8526293" y="4387399"/>
            <a:ext cx="3223098" cy="496111"/>
          </a:xfrm>
          <a:prstGeom prst="rect">
            <a:avLst/>
          </a:prstGeom>
          <a:solidFill>
            <a:schemeClr val="accent1">
              <a:lumMod val="60000"/>
              <a:lumOff val="40000"/>
            </a:schemeClr>
          </a:solidFill>
          <a:ln w="38100">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Gives Direction </a:t>
            </a:r>
          </a:p>
        </p:txBody>
      </p:sp>
      <p:sp>
        <p:nvSpPr>
          <p:cNvPr id="26" name="Arrow: Down 25">
            <a:extLst>
              <a:ext uri="{FF2B5EF4-FFF2-40B4-BE49-F238E27FC236}">
                <a16:creationId xmlns:a16="http://schemas.microsoft.com/office/drawing/2014/main" xmlns="" id="{3E5BBD84-B6AC-D8E5-4763-33A3A1074633}"/>
              </a:ext>
            </a:extLst>
          </p:cNvPr>
          <p:cNvSpPr/>
          <p:nvPr/>
        </p:nvSpPr>
        <p:spPr>
          <a:xfrm>
            <a:off x="9698476" y="3950095"/>
            <a:ext cx="308043" cy="383472"/>
          </a:xfrm>
          <a:prstGeom prst="downArrow">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7588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B4558C97-1677-8781-BDFC-9566883041F4}"/>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4365E857-C7B2-B4C7-937E-4537E0A974BD}"/>
              </a:ext>
            </a:extLst>
          </p:cNvPr>
          <p:cNvSpPr/>
          <p:nvPr/>
        </p:nvSpPr>
        <p:spPr>
          <a:xfrm>
            <a:off x="7247106" y="68094"/>
            <a:ext cx="4944894" cy="678990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966A7740-B381-B5E9-4C10-98FD49B459A1}"/>
              </a:ext>
            </a:extLst>
          </p:cNvPr>
          <p:cNvSpPr/>
          <p:nvPr/>
        </p:nvSpPr>
        <p:spPr>
          <a:xfrm>
            <a:off x="0" y="0"/>
            <a:ext cx="12192000" cy="136187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0D4A27C5-E020-B2CF-B75C-FF986CC32B40}"/>
              </a:ext>
            </a:extLst>
          </p:cNvPr>
          <p:cNvSpPr/>
          <p:nvPr/>
        </p:nvSpPr>
        <p:spPr>
          <a:xfrm>
            <a:off x="0" y="5165387"/>
            <a:ext cx="12192000" cy="16926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Arrow: Right 8">
            <a:extLst>
              <a:ext uri="{FF2B5EF4-FFF2-40B4-BE49-F238E27FC236}">
                <a16:creationId xmlns:a16="http://schemas.microsoft.com/office/drawing/2014/main" xmlns="" id="{66624FC5-EF40-A02A-F919-878485CD18C8}"/>
              </a:ext>
            </a:extLst>
          </p:cNvPr>
          <p:cNvSpPr/>
          <p:nvPr/>
        </p:nvSpPr>
        <p:spPr>
          <a:xfrm>
            <a:off x="6887184" y="1643974"/>
            <a:ext cx="3570052" cy="1089498"/>
          </a:xfrm>
          <a:prstGeom prst="rightArrow">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60000"/>
                    <a:lumOff val="40000"/>
                  </a:schemeClr>
                </a:solidFill>
                <a:latin typeface="Century Gothic" panose="020B0502020202020204" pitchFamily="34" charset="0"/>
              </a:rPr>
              <a:t>Mean Squared Error</a:t>
            </a:r>
          </a:p>
        </p:txBody>
      </p:sp>
      <p:sp>
        <p:nvSpPr>
          <p:cNvPr id="10" name="Arrow: Right 9">
            <a:extLst>
              <a:ext uri="{FF2B5EF4-FFF2-40B4-BE49-F238E27FC236}">
                <a16:creationId xmlns:a16="http://schemas.microsoft.com/office/drawing/2014/main" xmlns="" id="{84965C76-7177-CABC-EE3C-A690B88D7331}"/>
              </a:ext>
            </a:extLst>
          </p:cNvPr>
          <p:cNvSpPr/>
          <p:nvPr/>
        </p:nvSpPr>
        <p:spPr>
          <a:xfrm>
            <a:off x="6887183" y="2801566"/>
            <a:ext cx="3570052" cy="1089498"/>
          </a:xfrm>
          <a:prstGeom prst="rightArrow">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60000"/>
                    <a:lumOff val="40000"/>
                  </a:schemeClr>
                </a:solidFill>
                <a:latin typeface="Century Gothic" panose="020B0502020202020204" pitchFamily="34" charset="0"/>
              </a:rPr>
              <a:t>Partial Derivative of “m”</a:t>
            </a:r>
          </a:p>
        </p:txBody>
      </p:sp>
      <p:sp>
        <p:nvSpPr>
          <p:cNvPr id="11" name="Arrow: Right 10">
            <a:extLst>
              <a:ext uri="{FF2B5EF4-FFF2-40B4-BE49-F238E27FC236}">
                <a16:creationId xmlns:a16="http://schemas.microsoft.com/office/drawing/2014/main" xmlns="" id="{30A3387D-B048-E6E4-E759-9DEC23E2CDDD}"/>
              </a:ext>
            </a:extLst>
          </p:cNvPr>
          <p:cNvSpPr/>
          <p:nvPr/>
        </p:nvSpPr>
        <p:spPr>
          <a:xfrm>
            <a:off x="6887182" y="3886200"/>
            <a:ext cx="3570052" cy="1089498"/>
          </a:xfrm>
          <a:prstGeom prst="rightArrow">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60000"/>
                    <a:lumOff val="40000"/>
                  </a:schemeClr>
                </a:solidFill>
                <a:latin typeface="Century Gothic" panose="020B0502020202020204" pitchFamily="34" charset="0"/>
              </a:rPr>
              <a:t>Partial Derivative of “b”</a:t>
            </a:r>
          </a:p>
        </p:txBody>
      </p:sp>
      <p:sp>
        <p:nvSpPr>
          <p:cNvPr id="12" name="TextBox 11">
            <a:extLst>
              <a:ext uri="{FF2B5EF4-FFF2-40B4-BE49-F238E27FC236}">
                <a16:creationId xmlns:a16="http://schemas.microsoft.com/office/drawing/2014/main" xmlns="" id="{4AD214A1-F870-6C45-872C-77C626964E86}"/>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
        <p:nvSpPr>
          <p:cNvPr id="13" name="Rectangle 12">
            <a:extLst>
              <a:ext uri="{FF2B5EF4-FFF2-40B4-BE49-F238E27FC236}">
                <a16:creationId xmlns:a16="http://schemas.microsoft.com/office/drawing/2014/main" xmlns="" id="{B09CE6FC-2122-82D6-8812-16AB36E57A6D}"/>
              </a:ext>
            </a:extLst>
          </p:cNvPr>
          <p:cNvSpPr/>
          <p:nvPr/>
        </p:nvSpPr>
        <p:spPr>
          <a:xfrm>
            <a:off x="10622602" y="1653702"/>
            <a:ext cx="1429966" cy="3336587"/>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60000"/>
                    <a:lumOff val="40000"/>
                  </a:schemeClr>
                </a:solidFill>
                <a:latin typeface="Century Gothic" panose="020B0502020202020204" pitchFamily="34" charset="0"/>
              </a:rPr>
              <a:t>This gives us the direction through slope</a:t>
            </a:r>
          </a:p>
        </p:txBody>
      </p:sp>
      <p:sp>
        <p:nvSpPr>
          <p:cNvPr id="14" name="Arrow: Right 13">
            <a:extLst>
              <a:ext uri="{FF2B5EF4-FFF2-40B4-BE49-F238E27FC236}">
                <a16:creationId xmlns:a16="http://schemas.microsoft.com/office/drawing/2014/main" xmlns="" id="{69827B58-C804-11AF-85D5-302386AC36EE}"/>
              </a:ext>
            </a:extLst>
          </p:cNvPr>
          <p:cNvSpPr/>
          <p:nvPr/>
        </p:nvSpPr>
        <p:spPr>
          <a:xfrm>
            <a:off x="1138135" y="5226184"/>
            <a:ext cx="7217923" cy="1449422"/>
          </a:xfrm>
          <a:prstGeom prst="rightArrow">
            <a:avLst/>
          </a:pr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60000"/>
                    <a:lumOff val="40000"/>
                  </a:schemeClr>
                </a:solidFill>
                <a:latin typeface="Century Gothic" panose="020B0502020202020204" pitchFamily="34" charset="0"/>
              </a:rPr>
              <a:t>Getting direction </a:t>
            </a:r>
          </a:p>
        </p:txBody>
      </p:sp>
    </p:spTree>
    <p:extLst>
      <p:ext uri="{BB962C8B-B14F-4D97-AF65-F5344CB8AC3E}">
        <p14:creationId xmlns:p14="http://schemas.microsoft.com/office/powerpoint/2010/main" val="389928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5B5E58B5-4A90-2D83-8CEE-FC76D3170A69}"/>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70028DB3-D68E-08F5-C4AD-F02B0F76AA84}"/>
              </a:ext>
            </a:extLst>
          </p:cNvPr>
          <p:cNvSpPr/>
          <p:nvPr/>
        </p:nvSpPr>
        <p:spPr>
          <a:xfrm>
            <a:off x="0" y="0"/>
            <a:ext cx="12192000" cy="183852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F8B8A31A-1FAE-117F-5970-F3C8767567A2}"/>
              </a:ext>
            </a:extLst>
          </p:cNvPr>
          <p:cNvSpPr/>
          <p:nvPr/>
        </p:nvSpPr>
        <p:spPr>
          <a:xfrm>
            <a:off x="7538936" y="0"/>
            <a:ext cx="4653064"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704C9BBE-22AE-F9E4-61F8-4573429D3551}"/>
              </a:ext>
            </a:extLst>
          </p:cNvPr>
          <p:cNvSpPr/>
          <p:nvPr/>
        </p:nvSpPr>
        <p:spPr>
          <a:xfrm>
            <a:off x="0" y="4542817"/>
            <a:ext cx="12192000" cy="231518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TextBox 8">
            <a:extLst>
              <a:ext uri="{FF2B5EF4-FFF2-40B4-BE49-F238E27FC236}">
                <a16:creationId xmlns:a16="http://schemas.microsoft.com/office/drawing/2014/main" xmlns="" id="{2D6A6B0F-76A4-AF3E-DE4F-ED36BCA8556D}"/>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
        <p:nvSpPr>
          <p:cNvPr id="10" name="Rectangle 9">
            <a:extLst>
              <a:ext uri="{FF2B5EF4-FFF2-40B4-BE49-F238E27FC236}">
                <a16:creationId xmlns:a16="http://schemas.microsoft.com/office/drawing/2014/main" xmlns="" id="{6FC80B52-D5CF-AB45-7922-C7D8279C78F5}"/>
              </a:ext>
            </a:extLst>
          </p:cNvPr>
          <p:cNvSpPr/>
          <p:nvPr/>
        </p:nvSpPr>
        <p:spPr>
          <a:xfrm>
            <a:off x="3190672" y="2373549"/>
            <a:ext cx="2480554" cy="671208"/>
          </a:xfrm>
          <a:prstGeom prst="rect">
            <a:avLst/>
          </a:prstGeom>
          <a:noFill/>
          <a:ln w="38100">
            <a:solidFill>
              <a:schemeClr val="accent1">
                <a:lumMod val="60000"/>
                <a:lumOff val="40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cxnSp>
        <p:nvCxnSpPr>
          <p:cNvPr id="12" name="Straight Arrow Connector 11">
            <a:extLst>
              <a:ext uri="{FF2B5EF4-FFF2-40B4-BE49-F238E27FC236}">
                <a16:creationId xmlns:a16="http://schemas.microsoft.com/office/drawing/2014/main" xmlns="" id="{4C520C2F-605D-1855-B490-DD94BE876AE6}"/>
              </a:ext>
            </a:extLst>
          </p:cNvPr>
          <p:cNvCxnSpPr/>
          <p:nvPr/>
        </p:nvCxnSpPr>
        <p:spPr>
          <a:xfrm>
            <a:off x="4445540" y="3044757"/>
            <a:ext cx="0" cy="2752928"/>
          </a:xfrm>
          <a:prstGeom prst="straightConnector1">
            <a:avLst/>
          </a:prstGeom>
          <a:ln w="28575">
            <a:solidFill>
              <a:schemeClr val="accent1">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xmlns="" id="{EE0B66C7-4242-6FA2-7ED6-C825F0C2923C}"/>
              </a:ext>
            </a:extLst>
          </p:cNvPr>
          <p:cNvSpPr/>
          <p:nvPr/>
        </p:nvSpPr>
        <p:spPr>
          <a:xfrm>
            <a:off x="1293779" y="5797685"/>
            <a:ext cx="6011693" cy="914400"/>
          </a:xfrm>
          <a:prstGeom prst="rect">
            <a:avLst/>
          </a:prstGeom>
          <a:no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0" i="0" dirty="0">
                <a:solidFill>
                  <a:srgbClr val="4D5156"/>
                </a:solidFill>
                <a:effectLst/>
                <a:latin typeface="Century Gothic" panose="020B0502020202020204" pitchFamily="34" charset="0"/>
              </a:rPr>
              <a:t> step size at each iteration while moving toward a minimum of a loss function</a:t>
            </a:r>
            <a:endParaRPr lang="en-US" dirty="0">
              <a:latin typeface="Century Gothic" panose="020B0502020202020204" pitchFamily="34" charset="0"/>
            </a:endParaRPr>
          </a:p>
        </p:txBody>
      </p:sp>
      <p:sp>
        <p:nvSpPr>
          <p:cNvPr id="14" name="Rectangle 13">
            <a:extLst>
              <a:ext uri="{FF2B5EF4-FFF2-40B4-BE49-F238E27FC236}">
                <a16:creationId xmlns:a16="http://schemas.microsoft.com/office/drawing/2014/main" xmlns="" id="{E678327F-6D4B-3963-213D-EBA9C3BAB6FB}"/>
              </a:ext>
            </a:extLst>
          </p:cNvPr>
          <p:cNvSpPr/>
          <p:nvPr/>
        </p:nvSpPr>
        <p:spPr>
          <a:xfrm>
            <a:off x="3190672" y="3677055"/>
            <a:ext cx="2480554" cy="671208"/>
          </a:xfrm>
          <a:prstGeom prst="rect">
            <a:avLst/>
          </a:prstGeom>
          <a:noFill/>
          <a:ln w="28575">
            <a:solidFill>
              <a:schemeClr val="accent1">
                <a:lumMod val="60000"/>
                <a:lumOff val="40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5" name="Rectangle 14">
            <a:extLst>
              <a:ext uri="{FF2B5EF4-FFF2-40B4-BE49-F238E27FC236}">
                <a16:creationId xmlns:a16="http://schemas.microsoft.com/office/drawing/2014/main" xmlns="" id="{42E36D80-8CBA-22F0-95F2-E6EAE4C8C6B7}"/>
              </a:ext>
            </a:extLst>
          </p:cNvPr>
          <p:cNvSpPr/>
          <p:nvPr/>
        </p:nvSpPr>
        <p:spPr>
          <a:xfrm>
            <a:off x="6096000" y="2130357"/>
            <a:ext cx="1297021" cy="2752928"/>
          </a:xfrm>
          <a:prstGeom prst="rect">
            <a:avLst/>
          </a:prstGeom>
          <a:noFill/>
          <a:ln w="38100">
            <a:solidFill>
              <a:schemeClr val="accent1">
                <a:lumMod val="60000"/>
                <a:lumOff val="40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6" name="Arrow: Right 15">
            <a:extLst>
              <a:ext uri="{FF2B5EF4-FFF2-40B4-BE49-F238E27FC236}">
                <a16:creationId xmlns:a16="http://schemas.microsoft.com/office/drawing/2014/main" xmlns="" id="{C444A800-8849-F538-876C-C5FA159E12E5}"/>
              </a:ext>
            </a:extLst>
          </p:cNvPr>
          <p:cNvSpPr/>
          <p:nvPr/>
        </p:nvSpPr>
        <p:spPr>
          <a:xfrm>
            <a:off x="7393020" y="3044757"/>
            <a:ext cx="3618691" cy="1031132"/>
          </a:xfrm>
          <a:prstGeom prst="rightArrow">
            <a:avLst/>
          </a:prstGeom>
          <a:noFill/>
          <a:ln>
            <a:solidFill>
              <a:schemeClr val="accent1">
                <a:lumMod val="60000"/>
                <a:lumOff val="40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Partial Derivative</a:t>
            </a:r>
          </a:p>
        </p:txBody>
      </p:sp>
      <p:sp>
        <p:nvSpPr>
          <p:cNvPr id="17" name="TextBox 16">
            <a:extLst>
              <a:ext uri="{FF2B5EF4-FFF2-40B4-BE49-F238E27FC236}">
                <a16:creationId xmlns:a16="http://schemas.microsoft.com/office/drawing/2014/main" xmlns="" id="{E145C488-A9F4-4CF2-75BF-CD0F71B1BD6A}"/>
              </a:ext>
            </a:extLst>
          </p:cNvPr>
          <p:cNvSpPr txBox="1"/>
          <p:nvPr/>
        </p:nvSpPr>
        <p:spPr>
          <a:xfrm>
            <a:off x="0" y="768911"/>
            <a:ext cx="12192000" cy="523220"/>
          </a:xfrm>
          <a:prstGeom prst="rect">
            <a:avLst/>
          </a:prstGeom>
          <a:noFill/>
        </p:spPr>
        <p:txBody>
          <a:bodyPr wrap="square">
            <a:spAutoFit/>
          </a:bodyPr>
          <a:lstStyle/>
          <a:p>
            <a:pPr algn="ctr"/>
            <a:r>
              <a:rPr lang="en-US" sz="2800" b="1" dirty="0">
                <a:latin typeface="Century Gothic" panose="020B0502020202020204" pitchFamily="34" charset="0"/>
              </a:rPr>
              <a:t>Learning Rate</a:t>
            </a:r>
          </a:p>
        </p:txBody>
      </p:sp>
    </p:spTree>
    <p:extLst>
      <p:ext uri="{BB962C8B-B14F-4D97-AF65-F5344CB8AC3E}">
        <p14:creationId xmlns:p14="http://schemas.microsoft.com/office/powerpoint/2010/main" val="8174075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5FDE2443-3CF1-70BC-08C7-16855C587EDB}"/>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CDCA7ED5-6F07-0611-B283-FFBE5E30BF6A}"/>
              </a:ext>
            </a:extLst>
          </p:cNvPr>
          <p:cNvSpPr/>
          <p:nvPr/>
        </p:nvSpPr>
        <p:spPr>
          <a:xfrm>
            <a:off x="7383294" y="0"/>
            <a:ext cx="4808706"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8225C146-97AF-F5EA-6829-9773FA5ABCDB}"/>
              </a:ext>
            </a:extLst>
          </p:cNvPr>
          <p:cNvSpPr/>
          <p:nvPr/>
        </p:nvSpPr>
        <p:spPr>
          <a:xfrm>
            <a:off x="0" y="0"/>
            <a:ext cx="12192000" cy="16050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625B67EC-1A70-2458-7501-D29917DC901D}"/>
              </a:ext>
            </a:extLst>
          </p:cNvPr>
          <p:cNvSpPr/>
          <p:nvPr/>
        </p:nvSpPr>
        <p:spPr>
          <a:xfrm>
            <a:off x="0" y="4970834"/>
            <a:ext cx="12192000" cy="188716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TextBox 8">
            <a:extLst>
              <a:ext uri="{FF2B5EF4-FFF2-40B4-BE49-F238E27FC236}">
                <a16:creationId xmlns:a16="http://schemas.microsoft.com/office/drawing/2014/main" xmlns="" id="{BDB344EC-BBBB-0AA1-09EE-5F30C1FADB8C}"/>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
        <p:nvSpPr>
          <p:cNvPr id="10" name="Rectangle 9">
            <a:extLst>
              <a:ext uri="{FF2B5EF4-FFF2-40B4-BE49-F238E27FC236}">
                <a16:creationId xmlns:a16="http://schemas.microsoft.com/office/drawing/2014/main" xmlns="" id="{3D9ED0B9-0CA6-2F59-CCA4-83992EA6A27E}"/>
              </a:ext>
            </a:extLst>
          </p:cNvPr>
          <p:cNvSpPr/>
          <p:nvPr/>
        </p:nvSpPr>
        <p:spPr>
          <a:xfrm>
            <a:off x="1478604" y="5282119"/>
            <a:ext cx="6011693" cy="914400"/>
          </a:xfrm>
          <a:prstGeom prst="rect">
            <a:avLst/>
          </a:prstGeom>
          <a:noFill/>
          <a:ln w="3810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0" i="0" dirty="0">
                <a:solidFill>
                  <a:srgbClr val="4D5156"/>
                </a:solidFill>
                <a:effectLst/>
                <a:latin typeface="Century Gothic" panose="020B0502020202020204" pitchFamily="34" charset="0"/>
              </a:rPr>
              <a:t> step size at each iteration while moving toward a minimum of a loss function</a:t>
            </a:r>
            <a:endParaRPr lang="en-US" dirty="0">
              <a:latin typeface="Century Gothic" panose="020B0502020202020204" pitchFamily="34" charset="0"/>
            </a:endParaRPr>
          </a:p>
        </p:txBody>
      </p:sp>
      <p:cxnSp>
        <p:nvCxnSpPr>
          <p:cNvPr id="12" name="Straight Arrow Connector 11">
            <a:extLst>
              <a:ext uri="{FF2B5EF4-FFF2-40B4-BE49-F238E27FC236}">
                <a16:creationId xmlns:a16="http://schemas.microsoft.com/office/drawing/2014/main" xmlns="" id="{F03BAA06-2E9E-095C-518D-04863BAFCE7B}"/>
              </a:ext>
            </a:extLst>
          </p:cNvPr>
          <p:cNvCxnSpPr/>
          <p:nvPr/>
        </p:nvCxnSpPr>
        <p:spPr>
          <a:xfrm>
            <a:off x="3433864" y="2577830"/>
            <a:ext cx="184825" cy="243191"/>
          </a:xfrm>
          <a:prstGeom prst="straightConnector1">
            <a:avLst/>
          </a:prstGeom>
          <a:ln>
            <a:solidFill>
              <a:schemeClr val="accent1">
                <a:lumMod val="60000"/>
                <a:lumOff val="40000"/>
              </a:schemeClr>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xmlns="" id="{90A4013F-61CE-D547-0758-280A53CF2945}"/>
              </a:ext>
            </a:extLst>
          </p:cNvPr>
          <p:cNvCxnSpPr/>
          <p:nvPr/>
        </p:nvCxnSpPr>
        <p:spPr>
          <a:xfrm flipH="1">
            <a:off x="3093396" y="2699425"/>
            <a:ext cx="340468" cy="2582694"/>
          </a:xfrm>
          <a:prstGeom prst="straightConnector1">
            <a:avLst/>
          </a:prstGeom>
          <a:ln>
            <a:solidFill>
              <a:schemeClr val="accent1">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xmlns="" id="{1C15FA26-DE67-763D-86C9-3828EF969788}"/>
              </a:ext>
            </a:extLst>
          </p:cNvPr>
          <p:cNvSpPr txBox="1"/>
          <p:nvPr/>
        </p:nvSpPr>
        <p:spPr>
          <a:xfrm>
            <a:off x="0" y="768911"/>
            <a:ext cx="12192000" cy="523220"/>
          </a:xfrm>
          <a:prstGeom prst="rect">
            <a:avLst/>
          </a:prstGeom>
          <a:noFill/>
        </p:spPr>
        <p:txBody>
          <a:bodyPr wrap="square">
            <a:spAutoFit/>
          </a:bodyPr>
          <a:lstStyle/>
          <a:p>
            <a:pPr algn="ctr"/>
            <a:r>
              <a:rPr lang="en-US" sz="2800" b="1" dirty="0">
                <a:latin typeface="Century Gothic" panose="020B0502020202020204" pitchFamily="34" charset="0"/>
              </a:rPr>
              <a:t>Learning Rate</a:t>
            </a:r>
          </a:p>
        </p:txBody>
      </p:sp>
    </p:spTree>
    <p:extLst>
      <p:ext uri="{BB962C8B-B14F-4D97-AF65-F5344CB8AC3E}">
        <p14:creationId xmlns:p14="http://schemas.microsoft.com/office/powerpoint/2010/main" val="4115758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98FD947A-35F2-CC3B-5FD0-6EEE0619A842}"/>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CF675319-9658-15F4-1C25-0B66D1F3C1AB}"/>
              </a:ext>
            </a:extLst>
          </p:cNvPr>
          <p:cNvSpPr/>
          <p:nvPr/>
        </p:nvSpPr>
        <p:spPr>
          <a:xfrm>
            <a:off x="7801583" y="0"/>
            <a:ext cx="4390417"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A2B0D49A-6132-FE17-3773-5F2D79425EE0}"/>
              </a:ext>
            </a:extLst>
          </p:cNvPr>
          <p:cNvSpPr/>
          <p:nvPr/>
        </p:nvSpPr>
        <p:spPr>
          <a:xfrm>
            <a:off x="0" y="0"/>
            <a:ext cx="12192000" cy="2188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13BDB980-4BCB-423F-4794-990EF4DA906A}"/>
              </a:ext>
            </a:extLst>
          </p:cNvPr>
          <p:cNvSpPr/>
          <p:nvPr/>
        </p:nvSpPr>
        <p:spPr>
          <a:xfrm>
            <a:off x="0" y="4017523"/>
            <a:ext cx="12192000" cy="284047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Rectangle 8">
            <a:extLst>
              <a:ext uri="{FF2B5EF4-FFF2-40B4-BE49-F238E27FC236}">
                <a16:creationId xmlns:a16="http://schemas.microsoft.com/office/drawing/2014/main" xmlns="" id="{CBABDC06-0EF2-BBE7-23F8-FEEDEF7A4908}"/>
              </a:ext>
            </a:extLst>
          </p:cNvPr>
          <p:cNvSpPr/>
          <p:nvPr/>
        </p:nvSpPr>
        <p:spPr>
          <a:xfrm>
            <a:off x="3832699" y="2811294"/>
            <a:ext cx="3404681" cy="1001949"/>
          </a:xfrm>
          <a:prstGeom prst="rect">
            <a:avLst/>
          </a:prstGeom>
          <a:noFill/>
          <a:ln w="38100">
            <a:solidFill>
              <a:schemeClr val="accent1">
                <a:lumMod val="60000"/>
                <a:lumOff val="40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0" name="Arrow: Down 9">
            <a:extLst>
              <a:ext uri="{FF2B5EF4-FFF2-40B4-BE49-F238E27FC236}">
                <a16:creationId xmlns:a16="http://schemas.microsoft.com/office/drawing/2014/main" xmlns="" id="{9B7BE4A5-B122-9834-3A5E-98A98F19ECD6}"/>
              </a:ext>
            </a:extLst>
          </p:cNvPr>
          <p:cNvSpPr/>
          <p:nvPr/>
        </p:nvSpPr>
        <p:spPr>
          <a:xfrm>
            <a:off x="5097294" y="3910519"/>
            <a:ext cx="661481" cy="1196503"/>
          </a:xfrm>
          <a:prstGeom prst="downArrow">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3" name="TextBox 12">
            <a:extLst>
              <a:ext uri="{FF2B5EF4-FFF2-40B4-BE49-F238E27FC236}">
                <a16:creationId xmlns:a16="http://schemas.microsoft.com/office/drawing/2014/main" xmlns="" id="{59FDCD60-7669-752B-68FA-1A049DEE9DD0}"/>
              </a:ext>
            </a:extLst>
          </p:cNvPr>
          <p:cNvSpPr txBox="1"/>
          <p:nvPr/>
        </p:nvSpPr>
        <p:spPr>
          <a:xfrm>
            <a:off x="0" y="197264"/>
            <a:ext cx="12192000" cy="2308324"/>
          </a:xfrm>
          <a:prstGeom prst="rect">
            <a:avLst/>
          </a:prstGeom>
          <a:noFill/>
        </p:spPr>
        <p:txBody>
          <a:bodyPr wrap="square">
            <a:spAutoFit/>
          </a:bodyPr>
          <a:lstStyle/>
          <a:p>
            <a:pPr algn="ctr"/>
            <a:r>
              <a:rPr lang="en-US" sz="3600" b="1" u="sng" dirty="0">
                <a:solidFill>
                  <a:srgbClr val="00B0F0"/>
                </a:solidFill>
                <a:latin typeface="Century Gothic" panose="020B0502020202020204" pitchFamily="34" charset="0"/>
              </a:rPr>
              <a:t>Gradient</a:t>
            </a:r>
            <a:r>
              <a:rPr lang="en-US" sz="3600" dirty="0">
                <a:latin typeface="Century Gothic" panose="020B0502020202020204" pitchFamily="34" charset="0"/>
              </a:rPr>
              <a:t> descent is an algorithm that finds the best-fit line for a given training data set </a:t>
            </a:r>
            <a:r>
              <a:rPr lang="en-US" sz="3600" u="sng" dirty="0">
                <a:solidFill>
                  <a:srgbClr val="00B0F0"/>
                </a:solidFill>
                <a:latin typeface="Century Gothic" panose="020B0502020202020204" pitchFamily="34" charset="0"/>
              </a:rPr>
              <a:t>with fewer interactions.</a:t>
            </a:r>
          </a:p>
          <a:p>
            <a:pPr algn="ctr"/>
            <a:r>
              <a:rPr lang="en-US" sz="3600" dirty="0">
                <a:latin typeface="Century Gothic" panose="020B0502020202020204" pitchFamily="34" charset="0"/>
              </a:rPr>
              <a:t> </a:t>
            </a:r>
          </a:p>
        </p:txBody>
      </p:sp>
      <p:sp>
        <p:nvSpPr>
          <p:cNvPr id="14" name="TextBox 13">
            <a:extLst>
              <a:ext uri="{FF2B5EF4-FFF2-40B4-BE49-F238E27FC236}">
                <a16:creationId xmlns:a16="http://schemas.microsoft.com/office/drawing/2014/main" xmlns="" id="{00E63A87-7839-21FF-284F-CAE5E5532723}"/>
              </a:ext>
            </a:extLst>
          </p:cNvPr>
          <p:cNvSpPr txBox="1"/>
          <p:nvPr/>
        </p:nvSpPr>
        <p:spPr>
          <a:xfrm>
            <a:off x="4002931" y="5311302"/>
            <a:ext cx="2850205" cy="584775"/>
          </a:xfrm>
          <a:prstGeom prst="rect">
            <a:avLst/>
          </a:prstGeom>
          <a:noFill/>
          <a:ln w="28575">
            <a:solidFill>
              <a:srgbClr val="00B0F0"/>
            </a:solidFill>
          </a:ln>
        </p:spPr>
        <p:txBody>
          <a:bodyPr wrap="square" rtlCol="0">
            <a:spAutoFit/>
          </a:bodyPr>
          <a:lstStyle/>
          <a:p>
            <a:pPr algn="ctr"/>
            <a:r>
              <a:rPr lang="en-US" sz="3200" dirty="0">
                <a:latin typeface="Century Gothic" panose="020B0502020202020204" pitchFamily="34" charset="0"/>
              </a:rPr>
              <a:t>y = mx + c</a:t>
            </a:r>
          </a:p>
        </p:txBody>
      </p:sp>
      <p:cxnSp>
        <p:nvCxnSpPr>
          <p:cNvPr id="16" name="Straight Arrow Connector 15">
            <a:extLst>
              <a:ext uri="{FF2B5EF4-FFF2-40B4-BE49-F238E27FC236}">
                <a16:creationId xmlns:a16="http://schemas.microsoft.com/office/drawing/2014/main" xmlns="" id="{A78CA998-F71D-EFB3-AD3A-3F3298C9B2D3}"/>
              </a:ext>
            </a:extLst>
          </p:cNvPr>
          <p:cNvCxnSpPr>
            <a:cxnSpLocks/>
          </p:cNvCxnSpPr>
          <p:nvPr/>
        </p:nvCxnSpPr>
        <p:spPr>
          <a:xfrm flipV="1">
            <a:off x="5535039" y="3429000"/>
            <a:ext cx="4153710" cy="2174689"/>
          </a:xfrm>
          <a:prstGeom prst="straightConnector1">
            <a:avLst/>
          </a:prstGeom>
          <a:ln>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xmlns="" id="{E308DC54-3B96-81FF-2798-D6165239659B}"/>
              </a:ext>
            </a:extLst>
          </p:cNvPr>
          <p:cNvCxnSpPr>
            <a:cxnSpLocks/>
          </p:cNvCxnSpPr>
          <p:nvPr/>
        </p:nvCxnSpPr>
        <p:spPr>
          <a:xfrm flipV="1">
            <a:off x="4450405" y="3331446"/>
            <a:ext cx="4518497" cy="2310597"/>
          </a:xfrm>
          <a:prstGeom prst="straightConnector1">
            <a:avLst/>
          </a:prstGeom>
          <a:ln>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21" name="Rectangle 20">
            <a:extLst>
              <a:ext uri="{FF2B5EF4-FFF2-40B4-BE49-F238E27FC236}">
                <a16:creationId xmlns:a16="http://schemas.microsoft.com/office/drawing/2014/main" xmlns="" id="{E0BFB5EC-DD42-23B9-3BB5-F8FDB4D4C9F0}"/>
              </a:ext>
            </a:extLst>
          </p:cNvPr>
          <p:cNvSpPr/>
          <p:nvPr/>
        </p:nvSpPr>
        <p:spPr>
          <a:xfrm>
            <a:off x="9688749" y="2957208"/>
            <a:ext cx="1634246" cy="418290"/>
          </a:xfrm>
          <a:prstGeom prst="rect">
            <a:avLst/>
          </a:prstGeom>
          <a:noFill/>
          <a:ln>
            <a:solidFill>
              <a:srgbClr val="00B0F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Input </a:t>
            </a:r>
          </a:p>
        </p:txBody>
      </p:sp>
      <p:sp>
        <p:nvSpPr>
          <p:cNvPr id="22" name="Rectangle 21">
            <a:extLst>
              <a:ext uri="{FF2B5EF4-FFF2-40B4-BE49-F238E27FC236}">
                <a16:creationId xmlns:a16="http://schemas.microsoft.com/office/drawing/2014/main" xmlns="" id="{0A0F116B-1482-949A-C3A1-D1583E3D8F06}"/>
              </a:ext>
            </a:extLst>
          </p:cNvPr>
          <p:cNvSpPr/>
          <p:nvPr/>
        </p:nvSpPr>
        <p:spPr>
          <a:xfrm>
            <a:off x="7738354" y="2748063"/>
            <a:ext cx="1634246" cy="418290"/>
          </a:xfrm>
          <a:prstGeom prst="rect">
            <a:avLst/>
          </a:prstGeom>
          <a:noFill/>
          <a:ln>
            <a:solidFill>
              <a:srgbClr val="00B0F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Output</a:t>
            </a:r>
          </a:p>
        </p:txBody>
      </p:sp>
      <p:sp>
        <p:nvSpPr>
          <p:cNvPr id="23" name="Rectangle 22">
            <a:extLst>
              <a:ext uri="{FF2B5EF4-FFF2-40B4-BE49-F238E27FC236}">
                <a16:creationId xmlns:a16="http://schemas.microsoft.com/office/drawing/2014/main" xmlns="" id="{9EE91C39-16BB-7D30-BF94-B0006F386216}"/>
              </a:ext>
            </a:extLst>
          </p:cNvPr>
          <p:cNvSpPr/>
          <p:nvPr/>
        </p:nvSpPr>
        <p:spPr>
          <a:xfrm>
            <a:off x="972766" y="3487368"/>
            <a:ext cx="1530485" cy="71498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88982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A84175C-526E-7B7B-456F-CC5F63C4AE52}"/>
              </a:ext>
            </a:extLst>
          </p:cNvPr>
          <p:cNvPicPr>
            <a:picLocks noChangeAspect="1"/>
          </p:cNvPicPr>
          <p:nvPr/>
        </p:nvPicPr>
        <p:blipFill>
          <a:blip r:embed="rId2"/>
          <a:stretch>
            <a:fillRect/>
          </a:stretch>
        </p:blipFill>
        <p:spPr>
          <a:xfrm>
            <a:off x="0" y="0"/>
            <a:ext cx="12192000" cy="6858000"/>
          </a:xfrm>
          <a:prstGeom prst="rect">
            <a:avLst/>
          </a:prstGeom>
        </p:spPr>
      </p:pic>
      <p:sp>
        <p:nvSpPr>
          <p:cNvPr id="18" name="Rectangle 17">
            <a:extLst>
              <a:ext uri="{FF2B5EF4-FFF2-40B4-BE49-F238E27FC236}">
                <a16:creationId xmlns:a16="http://schemas.microsoft.com/office/drawing/2014/main" xmlns="" id="{03134CF4-9600-4314-9353-16AF5B0ED00D}"/>
              </a:ext>
            </a:extLst>
          </p:cNvPr>
          <p:cNvSpPr/>
          <p:nvPr/>
        </p:nvSpPr>
        <p:spPr>
          <a:xfrm>
            <a:off x="7752945" y="-77821"/>
            <a:ext cx="4439055"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20" name="Rectangle 19">
            <a:extLst>
              <a:ext uri="{FF2B5EF4-FFF2-40B4-BE49-F238E27FC236}">
                <a16:creationId xmlns:a16="http://schemas.microsoft.com/office/drawing/2014/main" xmlns="" id="{ECD93188-E1A2-D90A-8231-B590704F0FF2}"/>
              </a:ext>
            </a:extLst>
          </p:cNvPr>
          <p:cNvSpPr/>
          <p:nvPr/>
        </p:nvSpPr>
        <p:spPr>
          <a:xfrm>
            <a:off x="0" y="-77821"/>
            <a:ext cx="12192000" cy="142023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24" name="Rectangle 23">
            <a:extLst>
              <a:ext uri="{FF2B5EF4-FFF2-40B4-BE49-F238E27FC236}">
                <a16:creationId xmlns:a16="http://schemas.microsoft.com/office/drawing/2014/main" xmlns="" id="{6A976369-8664-2921-DA5E-7E2B155A0A1C}"/>
              </a:ext>
            </a:extLst>
          </p:cNvPr>
          <p:cNvSpPr/>
          <p:nvPr/>
        </p:nvSpPr>
        <p:spPr>
          <a:xfrm>
            <a:off x="0" y="4815191"/>
            <a:ext cx="12192000" cy="204280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cxnSp>
        <p:nvCxnSpPr>
          <p:cNvPr id="26" name="Straight Arrow Connector 25">
            <a:extLst>
              <a:ext uri="{FF2B5EF4-FFF2-40B4-BE49-F238E27FC236}">
                <a16:creationId xmlns:a16="http://schemas.microsoft.com/office/drawing/2014/main" xmlns="" id="{255C7F40-F5E6-0A2A-CA55-DA5D6E67CA5D}"/>
              </a:ext>
            </a:extLst>
          </p:cNvPr>
          <p:cNvCxnSpPr/>
          <p:nvPr/>
        </p:nvCxnSpPr>
        <p:spPr>
          <a:xfrm>
            <a:off x="5058383" y="2869660"/>
            <a:ext cx="4581728" cy="1167319"/>
          </a:xfrm>
          <a:prstGeom prst="straightConnector1">
            <a:avLst/>
          </a:prstGeom>
          <a:ln>
            <a:prstDash val="sysDash"/>
            <a:tailEnd type="triangle"/>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xmlns="" id="{646481D7-FB16-D041-781B-C0DFF7037A5C}"/>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
        <p:nvSpPr>
          <p:cNvPr id="29" name="Arrow: Right 28">
            <a:extLst>
              <a:ext uri="{FF2B5EF4-FFF2-40B4-BE49-F238E27FC236}">
                <a16:creationId xmlns:a16="http://schemas.microsoft.com/office/drawing/2014/main" xmlns="" id="{78129CE2-BF75-6DD6-33BD-AE4DBD93D541}"/>
              </a:ext>
            </a:extLst>
          </p:cNvPr>
          <p:cNvSpPr/>
          <p:nvPr/>
        </p:nvSpPr>
        <p:spPr>
          <a:xfrm>
            <a:off x="8638162" y="4134255"/>
            <a:ext cx="2908570" cy="1264595"/>
          </a:xfrm>
          <a:prstGeom prst="rightArrow">
            <a:avLst/>
          </a:prstGeom>
          <a:no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95000"/>
                    <a:lumOff val="5000"/>
                  </a:schemeClr>
                </a:solidFill>
                <a:latin typeface="Century Gothic" panose="020B0502020202020204" pitchFamily="34" charset="0"/>
              </a:rPr>
              <a:t>Best fit line </a:t>
            </a:r>
          </a:p>
        </p:txBody>
      </p:sp>
      <p:sp>
        <p:nvSpPr>
          <p:cNvPr id="30" name="Arrow: Right 29">
            <a:extLst>
              <a:ext uri="{FF2B5EF4-FFF2-40B4-BE49-F238E27FC236}">
                <a16:creationId xmlns:a16="http://schemas.microsoft.com/office/drawing/2014/main" xmlns="" id="{7474CA5B-3DBC-C6E7-050C-E21FC95A6FD3}"/>
              </a:ext>
            </a:extLst>
          </p:cNvPr>
          <p:cNvSpPr/>
          <p:nvPr/>
        </p:nvSpPr>
        <p:spPr>
          <a:xfrm>
            <a:off x="3830847" y="4931923"/>
            <a:ext cx="944257" cy="622571"/>
          </a:xfrm>
          <a:prstGeom prst="rightArrow">
            <a:avLst/>
          </a:prstGeom>
          <a:solidFill>
            <a:srgbClr val="FF0000"/>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size</a:t>
            </a:r>
          </a:p>
        </p:txBody>
      </p:sp>
      <p:sp>
        <p:nvSpPr>
          <p:cNvPr id="32" name="Rectangle 31">
            <a:extLst>
              <a:ext uri="{FF2B5EF4-FFF2-40B4-BE49-F238E27FC236}">
                <a16:creationId xmlns:a16="http://schemas.microsoft.com/office/drawing/2014/main" xmlns="" id="{46FB0865-2114-261D-16E9-81ED50204F00}"/>
              </a:ext>
            </a:extLst>
          </p:cNvPr>
          <p:cNvSpPr/>
          <p:nvPr/>
        </p:nvSpPr>
        <p:spPr>
          <a:xfrm>
            <a:off x="817123" y="2636196"/>
            <a:ext cx="778213" cy="11673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Arrow: Right 30">
            <a:extLst>
              <a:ext uri="{FF2B5EF4-FFF2-40B4-BE49-F238E27FC236}">
                <a16:creationId xmlns:a16="http://schemas.microsoft.com/office/drawing/2014/main" xmlns="" id="{8EA5B87C-8CC4-E254-A774-26AA80F279DA}"/>
              </a:ext>
            </a:extLst>
          </p:cNvPr>
          <p:cNvSpPr/>
          <p:nvPr/>
        </p:nvSpPr>
        <p:spPr>
          <a:xfrm>
            <a:off x="563193" y="2869660"/>
            <a:ext cx="944257" cy="622571"/>
          </a:xfrm>
          <a:prstGeom prst="rightArrow">
            <a:avLst/>
          </a:prstGeom>
          <a:solidFill>
            <a:srgbClr val="FF0000"/>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Rent</a:t>
            </a:r>
          </a:p>
        </p:txBody>
      </p:sp>
      <p:sp>
        <p:nvSpPr>
          <p:cNvPr id="33" name="Rectangle 32">
            <a:extLst>
              <a:ext uri="{FF2B5EF4-FFF2-40B4-BE49-F238E27FC236}">
                <a16:creationId xmlns:a16="http://schemas.microsoft.com/office/drawing/2014/main" xmlns="" id="{049B746F-CC94-8303-1D33-D056D864189C}"/>
              </a:ext>
            </a:extLst>
          </p:cNvPr>
          <p:cNvSpPr/>
          <p:nvPr/>
        </p:nvSpPr>
        <p:spPr>
          <a:xfrm>
            <a:off x="7349247" y="4528226"/>
            <a:ext cx="416881" cy="3793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93396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ight Triangle 3">
            <a:extLst>
              <a:ext uri="{FF2B5EF4-FFF2-40B4-BE49-F238E27FC236}">
                <a16:creationId xmlns:a16="http://schemas.microsoft.com/office/drawing/2014/main" xmlns="" id="{FFF0BFAC-FF12-F8D1-0F00-82A8B6EFD6FB}"/>
              </a:ext>
            </a:extLst>
          </p:cNvPr>
          <p:cNvSpPr/>
          <p:nvPr/>
        </p:nvSpPr>
        <p:spPr>
          <a:xfrm>
            <a:off x="-11526" y="4363915"/>
            <a:ext cx="2980595" cy="2233246"/>
          </a:xfrm>
          <a:prstGeom prst="r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latin typeface="Century Gothic" panose="020B0502020202020204" pitchFamily="34" charset="0"/>
              <a:cs typeface="Segoe UI" panose="020B0502040204020203" pitchFamily="34" charset="0"/>
            </a:endParaRPr>
          </a:p>
        </p:txBody>
      </p:sp>
      <p:sp>
        <p:nvSpPr>
          <p:cNvPr id="5" name="Right Triangle 4">
            <a:extLst>
              <a:ext uri="{FF2B5EF4-FFF2-40B4-BE49-F238E27FC236}">
                <a16:creationId xmlns:a16="http://schemas.microsoft.com/office/drawing/2014/main" xmlns="" id="{E67F07CC-DE13-7D4B-DB6A-0F018DEC2486}"/>
              </a:ext>
            </a:extLst>
          </p:cNvPr>
          <p:cNvSpPr/>
          <p:nvPr/>
        </p:nvSpPr>
        <p:spPr>
          <a:xfrm>
            <a:off x="-11528" y="4624754"/>
            <a:ext cx="3283929" cy="2233246"/>
          </a:xfrm>
          <a:prstGeom prst="r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latin typeface="Century Gothic" panose="020B0502020202020204" pitchFamily="34" charset="0"/>
              <a:cs typeface="Segoe UI" panose="020B0502040204020203" pitchFamily="34" charset="0"/>
            </a:endParaRPr>
          </a:p>
        </p:txBody>
      </p:sp>
      <p:sp>
        <p:nvSpPr>
          <p:cNvPr id="6" name="Right Triangle 5">
            <a:extLst>
              <a:ext uri="{FF2B5EF4-FFF2-40B4-BE49-F238E27FC236}">
                <a16:creationId xmlns:a16="http://schemas.microsoft.com/office/drawing/2014/main" xmlns="" id="{9B528383-7870-EC5D-10D2-B390BA58E8CD}"/>
              </a:ext>
            </a:extLst>
          </p:cNvPr>
          <p:cNvSpPr/>
          <p:nvPr/>
        </p:nvSpPr>
        <p:spPr>
          <a:xfrm>
            <a:off x="-11526" y="4363915"/>
            <a:ext cx="2980595" cy="2233246"/>
          </a:xfrm>
          <a:prstGeom prst="rtTriangl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latin typeface="Century Gothic" panose="020B0502020202020204" pitchFamily="34" charset="0"/>
              <a:cs typeface="Segoe UI" panose="020B0502040204020203" pitchFamily="34" charset="0"/>
            </a:endParaRPr>
          </a:p>
        </p:txBody>
      </p:sp>
      <p:sp>
        <p:nvSpPr>
          <p:cNvPr id="7" name="Right Triangle 6">
            <a:extLst>
              <a:ext uri="{FF2B5EF4-FFF2-40B4-BE49-F238E27FC236}">
                <a16:creationId xmlns:a16="http://schemas.microsoft.com/office/drawing/2014/main" xmlns="" id="{B1F87565-4386-6E71-4EEE-5FDD7A362563}"/>
              </a:ext>
            </a:extLst>
          </p:cNvPr>
          <p:cNvSpPr/>
          <p:nvPr/>
        </p:nvSpPr>
        <p:spPr>
          <a:xfrm>
            <a:off x="-11528" y="4624754"/>
            <a:ext cx="3283929" cy="2233246"/>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latin typeface="Century Gothic" panose="020B0502020202020204" pitchFamily="34" charset="0"/>
              <a:cs typeface="Segoe UI" panose="020B0502040204020203" pitchFamily="34" charset="0"/>
            </a:endParaRPr>
          </a:p>
        </p:txBody>
      </p:sp>
      <p:pic>
        <p:nvPicPr>
          <p:cNvPr id="8" name="Picture 7">
            <a:extLst>
              <a:ext uri="{FF2B5EF4-FFF2-40B4-BE49-F238E27FC236}">
                <a16:creationId xmlns:a16="http://schemas.microsoft.com/office/drawing/2014/main" xmlns="" id="{8CE4E3AA-3A56-1D4D-EB23-150B5776913C}"/>
              </a:ext>
            </a:extLst>
          </p:cNvPr>
          <p:cNvPicPr>
            <a:picLocks noChangeAspect="1"/>
          </p:cNvPicPr>
          <p:nvPr/>
        </p:nvPicPr>
        <p:blipFill>
          <a:blip r:embed="rId2"/>
          <a:stretch>
            <a:fillRect/>
          </a:stretch>
        </p:blipFill>
        <p:spPr>
          <a:xfrm>
            <a:off x="-2734" y="5630548"/>
            <a:ext cx="1441055" cy="848375"/>
          </a:xfrm>
          <a:prstGeom prst="rect">
            <a:avLst/>
          </a:prstGeom>
          <a:ln>
            <a:noFill/>
          </a:ln>
        </p:spPr>
      </p:pic>
      <p:sp>
        <p:nvSpPr>
          <p:cNvPr id="9" name="TextBox 8">
            <a:extLst>
              <a:ext uri="{FF2B5EF4-FFF2-40B4-BE49-F238E27FC236}">
                <a16:creationId xmlns:a16="http://schemas.microsoft.com/office/drawing/2014/main" xmlns="" id="{F34B5384-4ADC-3AA1-380F-20F983D2F39F}"/>
              </a:ext>
            </a:extLst>
          </p:cNvPr>
          <p:cNvSpPr txBox="1"/>
          <p:nvPr/>
        </p:nvSpPr>
        <p:spPr>
          <a:xfrm>
            <a:off x="-2734" y="6641149"/>
            <a:ext cx="2976466" cy="215444"/>
          </a:xfrm>
          <a:prstGeom prst="rect">
            <a:avLst/>
          </a:prstGeom>
          <a:noFill/>
          <a:ln>
            <a:noFill/>
          </a:ln>
        </p:spPr>
        <p:txBody>
          <a:bodyPr wrap="square">
            <a:spAutoFit/>
          </a:bodyPr>
          <a:lstStyle/>
          <a:p>
            <a:r>
              <a:rPr lang="en-US" sz="800" dirty="0">
                <a:solidFill>
                  <a:schemeClr val="tx1">
                    <a:lumMod val="95000"/>
                    <a:lumOff val="5000"/>
                  </a:schemeClr>
                </a:solidFill>
                <a:latin typeface="Century Gothic" panose="020B0502020202020204" pitchFamily="34" charset="0"/>
                <a:cs typeface="Segoe UI" panose="020B0502040204020203" pitchFamily="34" charset="0"/>
              </a:rPr>
              <a:t>©DeepSphereAI.SG 2021 | Confidential  &amp; Proprietary</a:t>
            </a:r>
          </a:p>
        </p:txBody>
      </p:sp>
      <p:sp>
        <p:nvSpPr>
          <p:cNvPr id="10" name="TextBox 9">
            <a:extLst>
              <a:ext uri="{FF2B5EF4-FFF2-40B4-BE49-F238E27FC236}">
                <a16:creationId xmlns:a16="http://schemas.microsoft.com/office/drawing/2014/main" xmlns="" id="{FB61ECA4-E5CD-3C67-C424-C821BCB66E77}"/>
              </a:ext>
            </a:extLst>
          </p:cNvPr>
          <p:cNvSpPr txBox="1"/>
          <p:nvPr/>
        </p:nvSpPr>
        <p:spPr>
          <a:xfrm>
            <a:off x="-20320" y="6478923"/>
            <a:ext cx="2323322" cy="230832"/>
          </a:xfrm>
          <a:prstGeom prst="rect">
            <a:avLst/>
          </a:prstGeom>
          <a:noFill/>
        </p:spPr>
        <p:txBody>
          <a:bodyPr wrap="square" rtlCol="0">
            <a:spAutoFit/>
          </a:bodyPr>
          <a:lstStyle/>
          <a:p>
            <a:pPr algn="ctr"/>
            <a:r>
              <a:rPr lang="en-US" sz="900" dirty="0">
                <a:solidFill>
                  <a:schemeClr val="tx1">
                    <a:lumMod val="95000"/>
                    <a:lumOff val="5000"/>
                  </a:schemeClr>
                </a:solidFill>
                <a:latin typeface="Century Gothic" panose="020B0502020202020204" pitchFamily="34" charset="0"/>
                <a:cs typeface="Segoe UI" panose="020B0502040204020203" pitchFamily="34" charset="0"/>
              </a:rPr>
              <a:t>USA | Singapore</a:t>
            </a:r>
          </a:p>
        </p:txBody>
      </p:sp>
      <p:sp>
        <p:nvSpPr>
          <p:cNvPr id="13" name="TextBox 12">
            <a:extLst>
              <a:ext uri="{FF2B5EF4-FFF2-40B4-BE49-F238E27FC236}">
                <a16:creationId xmlns:a16="http://schemas.microsoft.com/office/drawing/2014/main" xmlns="" id="{AF870BED-A51E-7763-87CC-7CA54DD8B1A3}"/>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graphicFrame>
        <p:nvGraphicFramePr>
          <p:cNvPr id="24" name="Table 23">
            <a:extLst>
              <a:ext uri="{FF2B5EF4-FFF2-40B4-BE49-F238E27FC236}">
                <a16:creationId xmlns:a16="http://schemas.microsoft.com/office/drawing/2014/main" xmlns="" id="{39D7F386-D062-8E73-0A7A-7DC942C4F1CB}"/>
              </a:ext>
            </a:extLst>
          </p:cNvPr>
          <p:cNvGraphicFramePr>
            <a:graphicFrameLocks noGrp="1"/>
          </p:cNvGraphicFramePr>
          <p:nvPr>
            <p:extLst>
              <p:ext uri="{D42A27DB-BD31-4B8C-83A1-F6EECF244321}">
                <p14:modId xmlns:p14="http://schemas.microsoft.com/office/powerpoint/2010/main" val="2338628803"/>
              </p:ext>
            </p:extLst>
          </p:nvPr>
        </p:nvGraphicFramePr>
        <p:xfrm>
          <a:off x="2671417" y="893320"/>
          <a:ext cx="4097130" cy="2773680"/>
        </p:xfrm>
        <a:graphic>
          <a:graphicData uri="http://schemas.openxmlformats.org/drawingml/2006/table">
            <a:tbl>
              <a:tblPr/>
              <a:tblGrid>
                <a:gridCol w="1328799">
                  <a:extLst>
                    <a:ext uri="{9D8B030D-6E8A-4147-A177-3AD203B41FA5}">
                      <a16:colId xmlns:a16="http://schemas.microsoft.com/office/drawing/2014/main" xmlns="" val="893153761"/>
                    </a:ext>
                  </a:extLst>
                </a:gridCol>
                <a:gridCol w="1328799">
                  <a:extLst>
                    <a:ext uri="{9D8B030D-6E8A-4147-A177-3AD203B41FA5}">
                      <a16:colId xmlns:a16="http://schemas.microsoft.com/office/drawing/2014/main" xmlns="" val="3433621270"/>
                    </a:ext>
                  </a:extLst>
                </a:gridCol>
                <a:gridCol w="1439532">
                  <a:extLst>
                    <a:ext uri="{9D8B030D-6E8A-4147-A177-3AD203B41FA5}">
                      <a16:colId xmlns:a16="http://schemas.microsoft.com/office/drawing/2014/main" xmlns="" val="1659001384"/>
                    </a:ext>
                  </a:extLst>
                </a:gridCol>
              </a:tblGrid>
              <a:tr h="198120">
                <a:tc>
                  <a:txBody>
                    <a:bodyPr/>
                    <a:lstStyle/>
                    <a:p>
                      <a:pPr algn="ctr" fontAlgn="b"/>
                      <a:r>
                        <a:rPr lang="en-US" sz="1100" b="0" i="0" u="none" strike="noStrike" dirty="0">
                          <a:solidFill>
                            <a:srgbClr val="000000"/>
                          </a:solidFill>
                          <a:effectLst/>
                          <a:latin typeface="Aptos Narrow" panose="020B0004020202020204" pitchFamily="34" charset="0"/>
                        </a:rPr>
                        <a:t>Location</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chemeClr val="accent4">
                        <a:lumMod val="60000"/>
                        <a:lumOff val="40000"/>
                      </a:schemeClr>
                    </a:solidFill>
                  </a:tcPr>
                </a:tc>
                <a:tc>
                  <a:txBody>
                    <a:bodyPr/>
                    <a:lstStyle/>
                    <a:p>
                      <a:pPr algn="ctr" fontAlgn="b"/>
                      <a:r>
                        <a:rPr lang="en-US" sz="1100" b="0" i="0" u="none" strike="noStrike" dirty="0">
                          <a:solidFill>
                            <a:srgbClr val="000000"/>
                          </a:solidFill>
                          <a:effectLst/>
                          <a:latin typeface="Aptos Narrow" panose="020B0004020202020204" pitchFamily="34" charset="0"/>
                        </a:rPr>
                        <a:t>Size</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chemeClr val="accent4">
                        <a:lumMod val="60000"/>
                        <a:lumOff val="40000"/>
                      </a:schemeClr>
                    </a:solidFill>
                  </a:tcPr>
                </a:tc>
                <a:tc>
                  <a:txBody>
                    <a:bodyPr/>
                    <a:lstStyle/>
                    <a:p>
                      <a:pPr algn="ctr" fontAlgn="b"/>
                      <a:r>
                        <a:rPr lang="en-US" sz="1100" b="0" i="0" u="none" strike="noStrike" dirty="0">
                          <a:solidFill>
                            <a:srgbClr val="000000"/>
                          </a:solidFill>
                          <a:effectLst/>
                          <a:latin typeface="Aptos Narrow" panose="020B0004020202020204" pitchFamily="34" charset="0"/>
                        </a:rPr>
                        <a:t>Rent_Price</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solidFill>
                      <a:schemeClr val="accent4">
                        <a:lumMod val="60000"/>
                        <a:lumOff val="40000"/>
                      </a:schemeClr>
                    </a:solidFill>
                  </a:tcPr>
                </a:tc>
                <a:extLst>
                  <a:ext uri="{0D108BD9-81ED-4DB2-BD59-A6C34878D82A}">
                    <a16:rowId xmlns:a16="http://schemas.microsoft.com/office/drawing/2014/main" xmlns="" val="3040002802"/>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Guindy</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2600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2500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3952562579"/>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Guindy</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3000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993549413"/>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Guindy</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3200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4500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4058504310"/>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Guindy</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3600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5500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4145014649"/>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Guindy</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4000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6500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997761304"/>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Anna Nagar</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2600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2750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1742623054"/>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Anna Nagar</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2800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3850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610531567"/>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Anna Nagar</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3300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4950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559412289"/>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Anna Nagar</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3600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6050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3432740197"/>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Tambaram</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2600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7150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667875756"/>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Tambaram</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2900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3025</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2507282119"/>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Tambaram</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3100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4235</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2443680822"/>
                  </a:ext>
                </a:extLst>
              </a:tr>
              <a:tr h="198120">
                <a:tc>
                  <a:txBody>
                    <a:bodyPr/>
                    <a:lstStyle/>
                    <a:p>
                      <a:pPr algn="ctr" fontAlgn="b"/>
                      <a:r>
                        <a:rPr lang="en-US" sz="1100" b="0" i="0" u="none" strike="noStrike" dirty="0">
                          <a:solidFill>
                            <a:srgbClr val="000000"/>
                          </a:solidFill>
                          <a:effectLst/>
                          <a:latin typeface="Aptos Narrow" panose="020B0004020202020204" pitchFamily="34" charset="0"/>
                        </a:rPr>
                        <a:t>Tambaram</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3600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Aptos Narrow" panose="020B0004020202020204" pitchFamily="34" charset="0"/>
                        </a:rPr>
                        <a:t>5445</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2067316267"/>
                  </a:ext>
                </a:extLst>
              </a:tr>
            </a:tbl>
          </a:graphicData>
        </a:graphic>
      </p:graphicFrame>
      <p:sp>
        <p:nvSpPr>
          <p:cNvPr id="27" name="TextBox 26">
            <a:extLst>
              <a:ext uri="{FF2B5EF4-FFF2-40B4-BE49-F238E27FC236}">
                <a16:creationId xmlns:a16="http://schemas.microsoft.com/office/drawing/2014/main" xmlns="" id="{B81971FC-EAD9-3AF5-2031-B19DF9F5E721}"/>
              </a:ext>
            </a:extLst>
          </p:cNvPr>
          <p:cNvSpPr txBox="1"/>
          <p:nvPr/>
        </p:nvSpPr>
        <p:spPr>
          <a:xfrm>
            <a:off x="2710935" y="4131225"/>
            <a:ext cx="1140515" cy="1477328"/>
          </a:xfrm>
          <a:prstGeom prst="rect">
            <a:avLst/>
          </a:prstGeom>
          <a:noFill/>
          <a:ln w="28575">
            <a:solidFill>
              <a:schemeClr val="bg1">
                <a:lumMod val="50000"/>
              </a:schemeClr>
            </a:solidFill>
          </a:ln>
        </p:spPr>
        <p:txBody>
          <a:bodyPr wrap="square">
            <a:spAutoFit/>
          </a:bodyPr>
          <a:lstStyle/>
          <a:p>
            <a:r>
              <a:rPr lang="en-US" dirty="0"/>
              <a:t>2600</a:t>
            </a:r>
          </a:p>
          <a:p>
            <a:r>
              <a:rPr lang="en-US" dirty="0"/>
              <a:t>3000</a:t>
            </a:r>
          </a:p>
          <a:p>
            <a:r>
              <a:rPr lang="en-US" dirty="0"/>
              <a:t>3200</a:t>
            </a:r>
          </a:p>
          <a:p>
            <a:r>
              <a:rPr lang="en-US" dirty="0"/>
              <a:t>3600</a:t>
            </a:r>
          </a:p>
          <a:p>
            <a:r>
              <a:rPr lang="en-US" dirty="0"/>
              <a:t>4000</a:t>
            </a:r>
          </a:p>
        </p:txBody>
      </p:sp>
      <p:graphicFrame>
        <p:nvGraphicFramePr>
          <p:cNvPr id="30" name="Table 29">
            <a:extLst>
              <a:ext uri="{FF2B5EF4-FFF2-40B4-BE49-F238E27FC236}">
                <a16:creationId xmlns:a16="http://schemas.microsoft.com/office/drawing/2014/main" xmlns="" id="{1BA89F6B-5072-31BA-8EF5-F73836207E82}"/>
              </a:ext>
            </a:extLst>
          </p:cNvPr>
          <p:cNvGraphicFramePr>
            <a:graphicFrameLocks noGrp="1"/>
          </p:cNvGraphicFramePr>
          <p:nvPr>
            <p:extLst>
              <p:ext uri="{D42A27DB-BD31-4B8C-83A1-F6EECF244321}">
                <p14:modId xmlns:p14="http://schemas.microsoft.com/office/powerpoint/2010/main" val="1757204127"/>
              </p:ext>
            </p:extLst>
          </p:nvPr>
        </p:nvGraphicFramePr>
        <p:xfrm>
          <a:off x="5389697" y="4131225"/>
          <a:ext cx="744330" cy="1477330"/>
        </p:xfrm>
        <a:graphic>
          <a:graphicData uri="http://schemas.openxmlformats.org/drawingml/2006/table">
            <a:tbl>
              <a:tblPr/>
              <a:tblGrid>
                <a:gridCol w="744330">
                  <a:extLst>
                    <a:ext uri="{9D8B030D-6E8A-4147-A177-3AD203B41FA5}">
                      <a16:colId xmlns:a16="http://schemas.microsoft.com/office/drawing/2014/main" xmlns="" val="1870616498"/>
                    </a:ext>
                  </a:extLst>
                </a:gridCol>
              </a:tblGrid>
              <a:tr h="295466">
                <a:tc>
                  <a:txBody>
                    <a:bodyPr/>
                    <a:lstStyle/>
                    <a:p>
                      <a:pPr algn="ctr" fontAlgn="b"/>
                      <a:r>
                        <a:rPr lang="en-US" sz="1100" b="0" i="0" u="none" strike="noStrike" dirty="0">
                          <a:solidFill>
                            <a:srgbClr val="000000"/>
                          </a:solidFill>
                          <a:effectLst/>
                          <a:latin typeface="Aptos Narrow" panose="020B0004020202020204" pitchFamily="34" charset="0"/>
                        </a:rPr>
                        <a:t>2500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3819168210"/>
                  </a:ext>
                </a:extLst>
              </a:tr>
              <a:tr h="295466">
                <a:tc>
                  <a:txBody>
                    <a:bodyPr/>
                    <a:lstStyle/>
                    <a:p>
                      <a:pPr algn="ctr" fontAlgn="b"/>
                      <a:r>
                        <a:rPr lang="en-US" sz="1100" b="0" i="0" u="none" strike="noStrike" dirty="0">
                          <a:solidFill>
                            <a:srgbClr val="000000"/>
                          </a:solidFill>
                          <a:effectLst/>
                          <a:latin typeface="Aptos Narrow" panose="020B0004020202020204" pitchFamily="34" charset="0"/>
                        </a:rPr>
                        <a:t>3500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2042156469"/>
                  </a:ext>
                </a:extLst>
              </a:tr>
              <a:tr h="295466">
                <a:tc>
                  <a:txBody>
                    <a:bodyPr/>
                    <a:lstStyle/>
                    <a:p>
                      <a:pPr algn="ctr" fontAlgn="b"/>
                      <a:r>
                        <a:rPr lang="en-US" sz="1100" b="0" i="0" u="none" strike="noStrike" dirty="0">
                          <a:solidFill>
                            <a:srgbClr val="000000"/>
                          </a:solidFill>
                          <a:effectLst/>
                          <a:latin typeface="Aptos Narrow" panose="020B0004020202020204" pitchFamily="34" charset="0"/>
                        </a:rPr>
                        <a:t>4500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1673905649"/>
                  </a:ext>
                </a:extLst>
              </a:tr>
              <a:tr h="295466">
                <a:tc>
                  <a:txBody>
                    <a:bodyPr/>
                    <a:lstStyle/>
                    <a:p>
                      <a:pPr algn="ctr" fontAlgn="b"/>
                      <a:r>
                        <a:rPr lang="en-US" sz="1100" b="0" i="0" u="none" strike="noStrike" dirty="0">
                          <a:solidFill>
                            <a:srgbClr val="000000"/>
                          </a:solidFill>
                          <a:effectLst/>
                          <a:latin typeface="Aptos Narrow" panose="020B0004020202020204" pitchFamily="34" charset="0"/>
                        </a:rPr>
                        <a:t>5500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1174846638"/>
                  </a:ext>
                </a:extLst>
              </a:tr>
              <a:tr h="295466">
                <a:tc>
                  <a:txBody>
                    <a:bodyPr/>
                    <a:lstStyle/>
                    <a:p>
                      <a:pPr algn="ctr" fontAlgn="b"/>
                      <a:r>
                        <a:rPr lang="en-US" sz="1100" b="0" i="0" u="none" strike="noStrike" dirty="0">
                          <a:solidFill>
                            <a:srgbClr val="000000"/>
                          </a:solidFill>
                          <a:effectLst/>
                          <a:latin typeface="Aptos Narrow" panose="020B0004020202020204" pitchFamily="34" charset="0"/>
                        </a:rPr>
                        <a:t>6500</a:t>
                      </a:r>
                    </a:p>
                  </a:txBody>
                  <a:tcPr marL="7620" marR="7620" marT="7620" marB="0" anchor="b">
                    <a:lnL w="19050" cap="flat" cmpd="sng" algn="ctr">
                      <a:solidFill>
                        <a:srgbClr val="000000"/>
                      </a:solidFill>
                      <a:prstDash val="solid"/>
                      <a:round/>
                      <a:headEnd type="none" w="med" len="med"/>
                      <a:tailEnd type="none" w="med" len="med"/>
                    </a:lnL>
                    <a:lnR w="190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190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xmlns="" val="58569158"/>
                  </a:ext>
                </a:extLst>
              </a:tr>
            </a:tbl>
          </a:graphicData>
        </a:graphic>
      </p:graphicFrame>
      <p:sp>
        <p:nvSpPr>
          <p:cNvPr id="31" name="Arrow: Right 30">
            <a:extLst>
              <a:ext uri="{FF2B5EF4-FFF2-40B4-BE49-F238E27FC236}">
                <a16:creationId xmlns:a16="http://schemas.microsoft.com/office/drawing/2014/main" xmlns="" id="{CC52E2F6-8EF3-16DC-7C36-7A2C8D6EC391}"/>
              </a:ext>
            </a:extLst>
          </p:cNvPr>
          <p:cNvSpPr/>
          <p:nvPr/>
        </p:nvSpPr>
        <p:spPr>
          <a:xfrm>
            <a:off x="1280419" y="4478458"/>
            <a:ext cx="974035" cy="646043"/>
          </a:xfrm>
          <a:prstGeom prst="rightArrow">
            <a:avLst/>
          </a:prstGeom>
          <a:solidFill>
            <a:schemeClr val="accent4">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Arrow: Right 31">
            <a:extLst>
              <a:ext uri="{FF2B5EF4-FFF2-40B4-BE49-F238E27FC236}">
                <a16:creationId xmlns:a16="http://schemas.microsoft.com/office/drawing/2014/main" xmlns="" id="{93760EB1-038B-7800-6305-4DD45B5C8238}"/>
              </a:ext>
            </a:extLst>
          </p:cNvPr>
          <p:cNvSpPr/>
          <p:nvPr/>
        </p:nvSpPr>
        <p:spPr>
          <a:xfrm>
            <a:off x="4005731" y="4478457"/>
            <a:ext cx="974035" cy="646043"/>
          </a:xfrm>
          <a:prstGeom prst="rightArrow">
            <a:avLst/>
          </a:prstGeom>
          <a:solidFill>
            <a:schemeClr val="accent4">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Arrow: Right 32">
            <a:extLst>
              <a:ext uri="{FF2B5EF4-FFF2-40B4-BE49-F238E27FC236}">
                <a16:creationId xmlns:a16="http://schemas.microsoft.com/office/drawing/2014/main" xmlns="" id="{42045716-69D4-14A6-E129-D73F67196EB5}"/>
              </a:ext>
            </a:extLst>
          </p:cNvPr>
          <p:cNvSpPr/>
          <p:nvPr/>
        </p:nvSpPr>
        <p:spPr>
          <a:xfrm>
            <a:off x="6518013" y="4478457"/>
            <a:ext cx="974035" cy="646043"/>
          </a:xfrm>
          <a:prstGeom prst="rightArrow">
            <a:avLst/>
          </a:prstGeom>
          <a:solidFill>
            <a:schemeClr val="accent4">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xmlns="" id="{242B00D3-ABA1-8DF1-3D39-576ADFF622D0}"/>
              </a:ext>
            </a:extLst>
          </p:cNvPr>
          <p:cNvSpPr/>
          <p:nvPr/>
        </p:nvSpPr>
        <p:spPr>
          <a:xfrm>
            <a:off x="7672274" y="4314460"/>
            <a:ext cx="4253948" cy="974035"/>
          </a:xfrm>
          <a:prstGeom prst="rect">
            <a:avLst/>
          </a:prstGeom>
          <a:noFill/>
          <a:ln w="38100">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Rent Pike  =  135.78 * Size + 180616.43</a:t>
            </a:r>
          </a:p>
        </p:txBody>
      </p:sp>
      <p:cxnSp>
        <p:nvCxnSpPr>
          <p:cNvPr id="36" name="Straight Arrow Connector 35">
            <a:extLst>
              <a:ext uri="{FF2B5EF4-FFF2-40B4-BE49-F238E27FC236}">
                <a16:creationId xmlns:a16="http://schemas.microsoft.com/office/drawing/2014/main" xmlns="" id="{3B5F7118-7C0E-CB1F-B5A2-DC1E4FAEB065}"/>
              </a:ext>
            </a:extLst>
          </p:cNvPr>
          <p:cNvCxnSpPr/>
          <p:nvPr/>
        </p:nvCxnSpPr>
        <p:spPr>
          <a:xfrm flipV="1">
            <a:off x="9412357" y="3429000"/>
            <a:ext cx="0" cy="13724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xmlns="" id="{57CA83C4-322A-E5CB-7FB9-384D54755EA5}"/>
              </a:ext>
            </a:extLst>
          </p:cNvPr>
          <p:cNvCxnSpPr/>
          <p:nvPr/>
        </p:nvCxnSpPr>
        <p:spPr>
          <a:xfrm flipV="1">
            <a:off x="10986053" y="3497412"/>
            <a:ext cx="0" cy="13724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9" name="Rectangle 38">
            <a:extLst>
              <a:ext uri="{FF2B5EF4-FFF2-40B4-BE49-F238E27FC236}">
                <a16:creationId xmlns:a16="http://schemas.microsoft.com/office/drawing/2014/main" xmlns="" id="{6F7A3D84-C203-FEF0-E87A-B9113C9B804B}"/>
              </a:ext>
            </a:extLst>
          </p:cNvPr>
          <p:cNvSpPr/>
          <p:nvPr/>
        </p:nvSpPr>
        <p:spPr>
          <a:xfrm>
            <a:off x="8705947" y="2782669"/>
            <a:ext cx="1418969" cy="646331"/>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Coefficient</a:t>
            </a:r>
          </a:p>
        </p:txBody>
      </p:sp>
      <p:sp>
        <p:nvSpPr>
          <p:cNvPr id="40" name="Rectangle 39">
            <a:extLst>
              <a:ext uri="{FF2B5EF4-FFF2-40B4-BE49-F238E27FC236}">
                <a16:creationId xmlns:a16="http://schemas.microsoft.com/office/drawing/2014/main" xmlns="" id="{7D766DAA-1831-8DAE-E377-20122F72D1D2}"/>
              </a:ext>
            </a:extLst>
          </p:cNvPr>
          <p:cNvSpPr/>
          <p:nvPr/>
        </p:nvSpPr>
        <p:spPr>
          <a:xfrm>
            <a:off x="10408596" y="2782669"/>
            <a:ext cx="1418969" cy="646331"/>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rgbClr val="000000"/>
                </a:solidFill>
                <a:latin typeface="Courier New" panose="02070309020205020404" pitchFamily="49" charset="0"/>
              </a:rPr>
              <a:t>Intercept</a:t>
            </a:r>
            <a:endParaRPr lang="en-US" b="0" dirty="0">
              <a:solidFill>
                <a:srgbClr val="000000"/>
              </a:solidFill>
              <a:effectLst/>
              <a:latin typeface="Courier New" panose="02070309020205020404" pitchFamily="49" charset="0"/>
            </a:endParaRPr>
          </a:p>
        </p:txBody>
      </p:sp>
    </p:spTree>
    <p:extLst>
      <p:ext uri="{BB962C8B-B14F-4D97-AF65-F5344CB8AC3E}">
        <p14:creationId xmlns:p14="http://schemas.microsoft.com/office/powerpoint/2010/main" val="567915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FC95D990-189B-1418-9C41-0803E6BBE16C}"/>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D69739BF-A3DE-5038-8745-4B2E233F54C5}"/>
              </a:ext>
            </a:extLst>
          </p:cNvPr>
          <p:cNvSpPr/>
          <p:nvPr/>
        </p:nvSpPr>
        <p:spPr>
          <a:xfrm>
            <a:off x="0" y="-107004"/>
            <a:ext cx="12192000" cy="237354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F589163E-75ED-21DC-9C2D-2974A6F20C52}"/>
              </a:ext>
            </a:extLst>
          </p:cNvPr>
          <p:cNvSpPr/>
          <p:nvPr/>
        </p:nvSpPr>
        <p:spPr>
          <a:xfrm>
            <a:off x="0" y="4902740"/>
            <a:ext cx="12110936" cy="19552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4FB9D0AC-7341-890B-C467-973359D32435}"/>
              </a:ext>
            </a:extLst>
          </p:cNvPr>
          <p:cNvSpPr/>
          <p:nvPr/>
        </p:nvSpPr>
        <p:spPr>
          <a:xfrm>
            <a:off x="7966953" y="-107004"/>
            <a:ext cx="4221807" cy="696500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Rectangle 8">
            <a:extLst>
              <a:ext uri="{FF2B5EF4-FFF2-40B4-BE49-F238E27FC236}">
                <a16:creationId xmlns:a16="http://schemas.microsoft.com/office/drawing/2014/main" xmlns="" id="{A298127B-ACFB-B9A4-F401-9100D7DE136D}"/>
              </a:ext>
            </a:extLst>
          </p:cNvPr>
          <p:cNvSpPr/>
          <p:nvPr/>
        </p:nvSpPr>
        <p:spPr>
          <a:xfrm>
            <a:off x="875489" y="2811294"/>
            <a:ext cx="2373549" cy="359923"/>
          </a:xfrm>
          <a:prstGeom prst="rect">
            <a:avLst/>
          </a:prstGeom>
          <a:solidFill>
            <a:schemeClr val="accent1">
              <a:lumMod val="60000"/>
              <a:lumOff val="40000"/>
            </a:schemeClr>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0" name="Rectangle 9">
            <a:extLst>
              <a:ext uri="{FF2B5EF4-FFF2-40B4-BE49-F238E27FC236}">
                <a16:creationId xmlns:a16="http://schemas.microsoft.com/office/drawing/2014/main" xmlns="" id="{0800F601-ABA8-ADAD-2366-3FC5335FC8CB}"/>
              </a:ext>
            </a:extLst>
          </p:cNvPr>
          <p:cNvSpPr/>
          <p:nvPr/>
        </p:nvSpPr>
        <p:spPr>
          <a:xfrm>
            <a:off x="7273440" y="5529859"/>
            <a:ext cx="4604032" cy="974035"/>
          </a:xfrm>
          <a:prstGeom prst="rect">
            <a:avLst/>
          </a:prstGeom>
          <a:noFill/>
          <a:ln w="38100">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Rent Pike  =  135.78 * Size + 180616.43</a:t>
            </a:r>
          </a:p>
        </p:txBody>
      </p:sp>
      <p:cxnSp>
        <p:nvCxnSpPr>
          <p:cNvPr id="11" name="Straight Arrow Connector 10">
            <a:extLst>
              <a:ext uri="{FF2B5EF4-FFF2-40B4-BE49-F238E27FC236}">
                <a16:creationId xmlns:a16="http://schemas.microsoft.com/office/drawing/2014/main" xmlns="" id="{AFBFD22C-07E5-3BD3-1D84-BD0F78CF81F2}"/>
              </a:ext>
            </a:extLst>
          </p:cNvPr>
          <p:cNvCxnSpPr/>
          <p:nvPr/>
        </p:nvCxnSpPr>
        <p:spPr>
          <a:xfrm flipV="1">
            <a:off x="9120527" y="4644399"/>
            <a:ext cx="0" cy="13724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xmlns="" id="{C56D0330-DD41-BC0E-E696-355A067E51C0}"/>
              </a:ext>
            </a:extLst>
          </p:cNvPr>
          <p:cNvCxnSpPr/>
          <p:nvPr/>
        </p:nvCxnSpPr>
        <p:spPr>
          <a:xfrm flipV="1">
            <a:off x="10694223" y="4644399"/>
            <a:ext cx="0" cy="13724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xmlns="" id="{BDE2400A-7F72-4BD5-FAB2-D10D08F28191}"/>
              </a:ext>
            </a:extLst>
          </p:cNvPr>
          <p:cNvSpPr/>
          <p:nvPr/>
        </p:nvSpPr>
        <p:spPr>
          <a:xfrm>
            <a:off x="8307113" y="3998068"/>
            <a:ext cx="1418969" cy="646331"/>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Coefficient</a:t>
            </a:r>
          </a:p>
        </p:txBody>
      </p:sp>
      <p:sp>
        <p:nvSpPr>
          <p:cNvPr id="14" name="Rectangle 13">
            <a:extLst>
              <a:ext uri="{FF2B5EF4-FFF2-40B4-BE49-F238E27FC236}">
                <a16:creationId xmlns:a16="http://schemas.microsoft.com/office/drawing/2014/main" xmlns="" id="{85823858-4867-004F-4104-9515969EF169}"/>
              </a:ext>
            </a:extLst>
          </p:cNvPr>
          <p:cNvSpPr/>
          <p:nvPr/>
        </p:nvSpPr>
        <p:spPr>
          <a:xfrm>
            <a:off x="10009762" y="3998068"/>
            <a:ext cx="1418969" cy="646331"/>
          </a:xfrm>
          <a:prstGeom prst="rect">
            <a:avLst/>
          </a:prstGeom>
          <a:noFill/>
          <a:ln w="28575">
            <a:solidFill>
              <a:srgbClr val="00B0F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rgbClr val="000000"/>
                </a:solidFill>
                <a:latin typeface="Century Gothic" panose="020B0502020202020204" pitchFamily="34" charset="0"/>
              </a:rPr>
              <a:t>Intercept</a:t>
            </a:r>
            <a:endParaRPr lang="en-US" b="0" dirty="0">
              <a:solidFill>
                <a:srgbClr val="000000"/>
              </a:solidFill>
              <a:effectLst/>
              <a:latin typeface="Century Gothic" panose="020B0502020202020204" pitchFamily="34" charset="0"/>
            </a:endParaRPr>
          </a:p>
        </p:txBody>
      </p:sp>
      <p:sp>
        <p:nvSpPr>
          <p:cNvPr id="15" name="Rectangle 14">
            <a:extLst>
              <a:ext uri="{FF2B5EF4-FFF2-40B4-BE49-F238E27FC236}">
                <a16:creationId xmlns:a16="http://schemas.microsoft.com/office/drawing/2014/main" xmlns="" id="{7F9999D1-8890-8DA8-2F30-81BE3CBF0BCB}"/>
              </a:ext>
            </a:extLst>
          </p:cNvPr>
          <p:cNvSpPr/>
          <p:nvPr/>
        </p:nvSpPr>
        <p:spPr>
          <a:xfrm>
            <a:off x="872248" y="2811294"/>
            <a:ext cx="1157591" cy="359923"/>
          </a:xfrm>
          <a:prstGeom prst="rect">
            <a:avLst/>
          </a:prstGeom>
          <a:solidFill>
            <a:schemeClr val="accent1">
              <a:lumMod val="60000"/>
              <a:lumOff val="40000"/>
            </a:schemeClr>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Size </a:t>
            </a:r>
          </a:p>
        </p:txBody>
      </p:sp>
      <p:sp>
        <p:nvSpPr>
          <p:cNvPr id="16" name="Rectangle 15">
            <a:extLst>
              <a:ext uri="{FF2B5EF4-FFF2-40B4-BE49-F238E27FC236}">
                <a16:creationId xmlns:a16="http://schemas.microsoft.com/office/drawing/2014/main" xmlns="" id="{4E478581-121A-43B3-E0A0-725BD5C16F54}"/>
              </a:ext>
            </a:extLst>
          </p:cNvPr>
          <p:cNvSpPr/>
          <p:nvPr/>
        </p:nvSpPr>
        <p:spPr>
          <a:xfrm>
            <a:off x="2091447" y="2811294"/>
            <a:ext cx="1157591" cy="359923"/>
          </a:xfrm>
          <a:prstGeom prst="rect">
            <a:avLst/>
          </a:prstGeom>
          <a:solidFill>
            <a:schemeClr val="accent1">
              <a:lumMod val="60000"/>
              <a:lumOff val="40000"/>
            </a:schemeClr>
          </a:solid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Rent </a:t>
            </a:r>
          </a:p>
        </p:txBody>
      </p:sp>
      <p:sp>
        <p:nvSpPr>
          <p:cNvPr id="17" name="TextBox 16">
            <a:extLst>
              <a:ext uri="{FF2B5EF4-FFF2-40B4-BE49-F238E27FC236}">
                <a16:creationId xmlns:a16="http://schemas.microsoft.com/office/drawing/2014/main" xmlns="" id="{E1FF4A9A-0C33-7BB1-B24E-BF0822294015}"/>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
        <p:nvSpPr>
          <p:cNvPr id="19" name="TextBox 18">
            <a:extLst>
              <a:ext uri="{FF2B5EF4-FFF2-40B4-BE49-F238E27FC236}">
                <a16:creationId xmlns:a16="http://schemas.microsoft.com/office/drawing/2014/main" xmlns="" id="{AF5255E7-D8B9-4CD6-4C1D-F1B7245041FD}"/>
              </a:ext>
            </a:extLst>
          </p:cNvPr>
          <p:cNvSpPr txBox="1"/>
          <p:nvPr/>
        </p:nvSpPr>
        <p:spPr>
          <a:xfrm>
            <a:off x="-81064" y="893032"/>
            <a:ext cx="12192000" cy="1200329"/>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Given the input and output, how do we derive this equation?</a:t>
            </a:r>
          </a:p>
        </p:txBody>
      </p:sp>
      <p:sp>
        <p:nvSpPr>
          <p:cNvPr id="21" name="Arrow: Down 20">
            <a:extLst>
              <a:ext uri="{FF2B5EF4-FFF2-40B4-BE49-F238E27FC236}">
                <a16:creationId xmlns:a16="http://schemas.microsoft.com/office/drawing/2014/main" xmlns="" id="{943356AF-7C2B-BCEE-B535-7B6E79DF37DB}"/>
              </a:ext>
            </a:extLst>
          </p:cNvPr>
          <p:cNvSpPr/>
          <p:nvPr/>
        </p:nvSpPr>
        <p:spPr>
          <a:xfrm>
            <a:off x="9097026" y="1732081"/>
            <a:ext cx="593387" cy="2027659"/>
          </a:xfrm>
          <a:prstGeom prst="downArrow">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Arrow: Right 21">
            <a:extLst>
              <a:ext uri="{FF2B5EF4-FFF2-40B4-BE49-F238E27FC236}">
                <a16:creationId xmlns:a16="http://schemas.microsoft.com/office/drawing/2014/main" xmlns="" id="{D9AB292E-4F34-9BC8-958E-115884CA5E4F}"/>
              </a:ext>
            </a:extLst>
          </p:cNvPr>
          <p:cNvSpPr/>
          <p:nvPr/>
        </p:nvSpPr>
        <p:spPr>
          <a:xfrm>
            <a:off x="5280268" y="4902740"/>
            <a:ext cx="944257" cy="622571"/>
          </a:xfrm>
          <a:prstGeom prst="rightArrow">
            <a:avLst/>
          </a:prstGeom>
          <a:solidFill>
            <a:srgbClr val="FF0000"/>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size</a:t>
            </a:r>
          </a:p>
        </p:txBody>
      </p:sp>
      <p:sp>
        <p:nvSpPr>
          <p:cNvPr id="23" name="Arrow: Right 22">
            <a:extLst>
              <a:ext uri="{FF2B5EF4-FFF2-40B4-BE49-F238E27FC236}">
                <a16:creationId xmlns:a16="http://schemas.microsoft.com/office/drawing/2014/main" xmlns="" id="{0D8B4BC4-8E39-5AD4-5EE9-693E1D154A12}"/>
              </a:ext>
            </a:extLst>
          </p:cNvPr>
          <p:cNvSpPr/>
          <p:nvPr/>
        </p:nvSpPr>
        <p:spPr>
          <a:xfrm rot="5400000">
            <a:off x="3107650" y="3306730"/>
            <a:ext cx="944257" cy="622571"/>
          </a:xfrm>
          <a:prstGeom prst="rightArrow">
            <a:avLst/>
          </a:prstGeom>
          <a:solidFill>
            <a:srgbClr val="FF0000"/>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Rent</a:t>
            </a:r>
          </a:p>
        </p:txBody>
      </p:sp>
      <p:sp>
        <p:nvSpPr>
          <p:cNvPr id="24" name="Rectangle 23">
            <a:extLst>
              <a:ext uri="{FF2B5EF4-FFF2-40B4-BE49-F238E27FC236}">
                <a16:creationId xmlns:a16="http://schemas.microsoft.com/office/drawing/2014/main" xmlns="" id="{A27034F1-44AE-BDEA-D9D3-A177182CBBA0}"/>
              </a:ext>
            </a:extLst>
          </p:cNvPr>
          <p:cNvSpPr/>
          <p:nvPr/>
        </p:nvSpPr>
        <p:spPr>
          <a:xfrm>
            <a:off x="7546832" y="4591457"/>
            <a:ext cx="416881" cy="3793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45418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9147CC89-5AD0-D3EC-F167-9F6EFD9AFCF8}"/>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304BA9DD-4E87-53F1-8FFD-D5CD40F063C2}"/>
              </a:ext>
            </a:extLst>
          </p:cNvPr>
          <p:cNvSpPr/>
          <p:nvPr/>
        </p:nvSpPr>
        <p:spPr>
          <a:xfrm>
            <a:off x="0" y="-68094"/>
            <a:ext cx="12192000" cy="144942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FB08A68B-DF59-1FB6-C6AA-6B05074F5EA1}"/>
              </a:ext>
            </a:extLst>
          </p:cNvPr>
          <p:cNvSpPr/>
          <p:nvPr/>
        </p:nvSpPr>
        <p:spPr>
          <a:xfrm>
            <a:off x="7850221" y="-68094"/>
            <a:ext cx="4341779" cy="692609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849526C4-8EC7-6F36-E49C-505DE02D756D}"/>
              </a:ext>
            </a:extLst>
          </p:cNvPr>
          <p:cNvSpPr/>
          <p:nvPr/>
        </p:nvSpPr>
        <p:spPr>
          <a:xfrm>
            <a:off x="0" y="4902740"/>
            <a:ext cx="12192000" cy="19552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Arrow: Right 8">
            <a:extLst>
              <a:ext uri="{FF2B5EF4-FFF2-40B4-BE49-F238E27FC236}">
                <a16:creationId xmlns:a16="http://schemas.microsoft.com/office/drawing/2014/main" xmlns="" id="{949B0E33-BA5D-55DB-3B42-8E78E75DB174}"/>
              </a:ext>
            </a:extLst>
          </p:cNvPr>
          <p:cNvSpPr/>
          <p:nvPr/>
        </p:nvSpPr>
        <p:spPr>
          <a:xfrm>
            <a:off x="3830847" y="4931923"/>
            <a:ext cx="944257" cy="622571"/>
          </a:xfrm>
          <a:prstGeom prst="rightArrow">
            <a:avLst/>
          </a:prstGeom>
          <a:solidFill>
            <a:srgbClr val="FF0000"/>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entury Gothic" panose="020B0502020202020204" pitchFamily="34" charset="0"/>
              </a:rPr>
              <a:t>size</a:t>
            </a:r>
          </a:p>
        </p:txBody>
      </p:sp>
      <p:sp>
        <p:nvSpPr>
          <p:cNvPr id="10" name="Rectangle 9">
            <a:extLst>
              <a:ext uri="{FF2B5EF4-FFF2-40B4-BE49-F238E27FC236}">
                <a16:creationId xmlns:a16="http://schemas.microsoft.com/office/drawing/2014/main" xmlns="" id="{F8E62F6D-6109-A10B-13AE-457D3CF1387A}"/>
              </a:ext>
            </a:extLst>
          </p:cNvPr>
          <p:cNvSpPr/>
          <p:nvPr/>
        </p:nvSpPr>
        <p:spPr>
          <a:xfrm>
            <a:off x="817123" y="2636196"/>
            <a:ext cx="778213" cy="11673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1" name="Arrow: Right 10">
            <a:extLst>
              <a:ext uri="{FF2B5EF4-FFF2-40B4-BE49-F238E27FC236}">
                <a16:creationId xmlns:a16="http://schemas.microsoft.com/office/drawing/2014/main" xmlns="" id="{6802234B-52F6-ACC3-BEAC-E3E91ADEF7A0}"/>
              </a:ext>
            </a:extLst>
          </p:cNvPr>
          <p:cNvSpPr/>
          <p:nvPr/>
        </p:nvSpPr>
        <p:spPr>
          <a:xfrm>
            <a:off x="563193" y="2869660"/>
            <a:ext cx="944257" cy="622571"/>
          </a:xfrm>
          <a:prstGeom prst="rightArrow">
            <a:avLst/>
          </a:prstGeom>
          <a:solidFill>
            <a:srgbClr val="FF0000"/>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entury Gothic" panose="020B0502020202020204" pitchFamily="34" charset="0"/>
              </a:rPr>
              <a:t>Rent</a:t>
            </a:r>
          </a:p>
        </p:txBody>
      </p:sp>
      <p:cxnSp>
        <p:nvCxnSpPr>
          <p:cNvPr id="12" name="Straight Arrow Connector 11">
            <a:extLst>
              <a:ext uri="{FF2B5EF4-FFF2-40B4-BE49-F238E27FC236}">
                <a16:creationId xmlns:a16="http://schemas.microsoft.com/office/drawing/2014/main" xmlns="" id="{092CD0C0-265C-3F03-A6D2-73048F018524}"/>
              </a:ext>
            </a:extLst>
          </p:cNvPr>
          <p:cNvCxnSpPr>
            <a:cxnSpLocks/>
          </p:cNvCxnSpPr>
          <p:nvPr/>
        </p:nvCxnSpPr>
        <p:spPr>
          <a:xfrm>
            <a:off x="5058383" y="2869660"/>
            <a:ext cx="4017523" cy="2373548"/>
          </a:xfrm>
          <a:prstGeom prst="straightConnector1">
            <a:avLst/>
          </a:prstGeom>
          <a:ln>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13" name="Arrow: Right 12">
            <a:extLst>
              <a:ext uri="{FF2B5EF4-FFF2-40B4-BE49-F238E27FC236}">
                <a16:creationId xmlns:a16="http://schemas.microsoft.com/office/drawing/2014/main" xmlns="" id="{4C6C925C-E33D-7A91-1AF8-8F55B75225A8}"/>
              </a:ext>
            </a:extLst>
          </p:cNvPr>
          <p:cNvSpPr/>
          <p:nvPr/>
        </p:nvSpPr>
        <p:spPr>
          <a:xfrm>
            <a:off x="7013643" y="5038928"/>
            <a:ext cx="4871725" cy="1264595"/>
          </a:xfrm>
          <a:prstGeom prst="rightArrow">
            <a:avLst/>
          </a:prstGeom>
          <a:noFill/>
          <a:ln w="28575">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lumMod val="95000"/>
                    <a:lumOff val="5000"/>
                  </a:schemeClr>
                </a:solidFill>
                <a:latin typeface="Century Gothic" panose="020B0502020202020204" pitchFamily="34" charset="0"/>
              </a:rPr>
              <a:t>How do we know which is the </a:t>
            </a:r>
          </a:p>
          <a:p>
            <a:pPr algn="ctr"/>
            <a:r>
              <a:rPr lang="en-US" b="1" dirty="0">
                <a:solidFill>
                  <a:schemeClr val="tx1">
                    <a:lumMod val="95000"/>
                    <a:lumOff val="5000"/>
                  </a:schemeClr>
                </a:solidFill>
                <a:latin typeface="Century Gothic" panose="020B0502020202020204" pitchFamily="34" charset="0"/>
              </a:rPr>
              <a:t>Best fit line?</a:t>
            </a:r>
          </a:p>
        </p:txBody>
      </p:sp>
      <p:sp>
        <p:nvSpPr>
          <p:cNvPr id="14" name="Rectangle 13">
            <a:extLst>
              <a:ext uri="{FF2B5EF4-FFF2-40B4-BE49-F238E27FC236}">
                <a16:creationId xmlns:a16="http://schemas.microsoft.com/office/drawing/2014/main" xmlns="" id="{5BFFDD46-E181-37AC-6BCA-601AFAB13ABF}"/>
              </a:ext>
            </a:extLst>
          </p:cNvPr>
          <p:cNvSpPr/>
          <p:nvPr/>
        </p:nvSpPr>
        <p:spPr>
          <a:xfrm>
            <a:off x="7546832" y="4591457"/>
            <a:ext cx="416881" cy="37937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6" name="TextBox 15">
            <a:extLst>
              <a:ext uri="{FF2B5EF4-FFF2-40B4-BE49-F238E27FC236}">
                <a16:creationId xmlns:a16="http://schemas.microsoft.com/office/drawing/2014/main" xmlns="" id="{6FBBB95F-5DB5-AD8D-3C5C-4C3DF01267F6}"/>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Tree>
    <p:extLst>
      <p:ext uri="{BB962C8B-B14F-4D97-AF65-F5344CB8AC3E}">
        <p14:creationId xmlns:p14="http://schemas.microsoft.com/office/powerpoint/2010/main" val="3261826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77B31FA0-7004-5219-50B4-39B2AB0EE7DB}"/>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7894C4BA-4955-2B82-1040-7E9F9DB9E580}"/>
              </a:ext>
            </a:extLst>
          </p:cNvPr>
          <p:cNvSpPr/>
          <p:nvPr/>
        </p:nvSpPr>
        <p:spPr>
          <a:xfrm>
            <a:off x="0" y="0"/>
            <a:ext cx="12192000" cy="13910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C8B13C9C-01D0-ADF2-C1C0-EFB1C46CB340}"/>
              </a:ext>
            </a:extLst>
          </p:cNvPr>
          <p:cNvSpPr/>
          <p:nvPr/>
        </p:nvSpPr>
        <p:spPr>
          <a:xfrm>
            <a:off x="7859949" y="0"/>
            <a:ext cx="4332051"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9953266D-5133-50B1-5464-A40C661AE866}"/>
              </a:ext>
            </a:extLst>
          </p:cNvPr>
          <p:cNvSpPr/>
          <p:nvPr/>
        </p:nvSpPr>
        <p:spPr>
          <a:xfrm>
            <a:off x="0" y="4912468"/>
            <a:ext cx="12192000" cy="194553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Arrow: Right 8">
            <a:extLst>
              <a:ext uri="{FF2B5EF4-FFF2-40B4-BE49-F238E27FC236}">
                <a16:creationId xmlns:a16="http://schemas.microsoft.com/office/drawing/2014/main" xmlns="" id="{543D26B2-8C3F-7333-07A2-71AD981FC8CC}"/>
              </a:ext>
            </a:extLst>
          </p:cNvPr>
          <p:cNvSpPr/>
          <p:nvPr/>
        </p:nvSpPr>
        <p:spPr>
          <a:xfrm>
            <a:off x="3053811" y="4946515"/>
            <a:ext cx="944257" cy="622571"/>
          </a:xfrm>
          <a:prstGeom prst="rightArrow">
            <a:avLst/>
          </a:prstGeom>
          <a:solidFill>
            <a:srgbClr val="FF0000"/>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entury Gothic" panose="020B0502020202020204" pitchFamily="34" charset="0"/>
              </a:rPr>
              <a:t>size</a:t>
            </a:r>
          </a:p>
        </p:txBody>
      </p:sp>
      <p:sp>
        <p:nvSpPr>
          <p:cNvPr id="10" name="Arrow: Right 9">
            <a:extLst>
              <a:ext uri="{FF2B5EF4-FFF2-40B4-BE49-F238E27FC236}">
                <a16:creationId xmlns:a16="http://schemas.microsoft.com/office/drawing/2014/main" xmlns="" id="{2E9E6D89-1409-1574-E035-96F310A03BA4}"/>
              </a:ext>
            </a:extLst>
          </p:cNvPr>
          <p:cNvSpPr/>
          <p:nvPr/>
        </p:nvSpPr>
        <p:spPr>
          <a:xfrm>
            <a:off x="76810" y="2986392"/>
            <a:ext cx="944257" cy="622571"/>
          </a:xfrm>
          <a:prstGeom prst="rightArrow">
            <a:avLst/>
          </a:prstGeom>
          <a:solidFill>
            <a:srgbClr val="FF0000"/>
          </a:solidFill>
          <a:ln w="38100">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entury Gothic" panose="020B0502020202020204" pitchFamily="34" charset="0"/>
              </a:rPr>
              <a:t>Rent</a:t>
            </a:r>
          </a:p>
        </p:txBody>
      </p:sp>
      <p:cxnSp>
        <p:nvCxnSpPr>
          <p:cNvPr id="12" name="Straight Arrow Connector 11">
            <a:extLst>
              <a:ext uri="{FF2B5EF4-FFF2-40B4-BE49-F238E27FC236}">
                <a16:creationId xmlns:a16="http://schemas.microsoft.com/office/drawing/2014/main" xmlns="" id="{8467578A-D9D3-4B82-2942-4AB5F2157F59}"/>
              </a:ext>
            </a:extLst>
          </p:cNvPr>
          <p:cNvCxnSpPr>
            <a:cxnSpLocks/>
          </p:cNvCxnSpPr>
          <p:nvPr/>
        </p:nvCxnSpPr>
        <p:spPr>
          <a:xfrm flipV="1">
            <a:off x="2869660" y="1459149"/>
            <a:ext cx="5578811" cy="2558374"/>
          </a:xfrm>
          <a:prstGeom prst="straightConnector1">
            <a:avLst/>
          </a:prstGeom>
          <a:ln>
            <a:solidFill>
              <a:srgbClr val="00B0F0"/>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xmlns="" id="{B9944CC8-A776-3AD3-DABA-0A6379B3ACBA}"/>
              </a:ext>
            </a:extLst>
          </p:cNvPr>
          <p:cNvCxnSpPr/>
          <p:nvPr/>
        </p:nvCxnSpPr>
        <p:spPr>
          <a:xfrm>
            <a:off x="5126477" y="3608963"/>
            <a:ext cx="2159540" cy="2675105"/>
          </a:xfrm>
          <a:prstGeom prst="straightConnector1">
            <a:avLst/>
          </a:prstGeom>
          <a:ln>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15" name="Rectangle 14">
            <a:extLst>
              <a:ext uri="{FF2B5EF4-FFF2-40B4-BE49-F238E27FC236}">
                <a16:creationId xmlns:a16="http://schemas.microsoft.com/office/drawing/2014/main" xmlns="" id="{2E5891D1-BB6B-4533-9DA8-5EF4B469F1AA}"/>
              </a:ext>
            </a:extLst>
          </p:cNvPr>
          <p:cNvSpPr/>
          <p:nvPr/>
        </p:nvSpPr>
        <p:spPr>
          <a:xfrm>
            <a:off x="6984460" y="6284068"/>
            <a:ext cx="2461098" cy="505839"/>
          </a:xfrm>
          <a:prstGeom prst="rect">
            <a:avLst/>
          </a:prstGeom>
          <a:noFill/>
          <a:ln w="381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 of Data Points </a:t>
            </a:r>
          </a:p>
        </p:txBody>
      </p:sp>
      <p:sp>
        <p:nvSpPr>
          <p:cNvPr id="16" name="Rectangle 15">
            <a:extLst>
              <a:ext uri="{FF2B5EF4-FFF2-40B4-BE49-F238E27FC236}">
                <a16:creationId xmlns:a16="http://schemas.microsoft.com/office/drawing/2014/main" xmlns="" id="{1E1E3B0E-2565-EEA8-42E2-10F6351B2D98}"/>
              </a:ext>
            </a:extLst>
          </p:cNvPr>
          <p:cNvSpPr/>
          <p:nvPr/>
        </p:nvSpPr>
        <p:spPr>
          <a:xfrm>
            <a:off x="8516566" y="972764"/>
            <a:ext cx="3526277" cy="1488333"/>
          </a:xfrm>
          <a:prstGeom prst="rect">
            <a:avLst/>
          </a:prstGeom>
          <a:noFill/>
          <a:ln w="5715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00B0F0"/>
                </a:solidFill>
                <a:latin typeface="Century Gothic" panose="020B0502020202020204" pitchFamily="34" charset="0"/>
              </a:rPr>
              <a:t>Delta</a:t>
            </a:r>
            <a:r>
              <a:rPr lang="en-US" dirty="0">
                <a:solidFill>
                  <a:schemeClr val="tx1">
                    <a:lumMod val="95000"/>
                    <a:lumOff val="5000"/>
                  </a:schemeClr>
                </a:solidFill>
                <a:latin typeface="Century Gothic" panose="020B0502020202020204" pitchFamily="34" charset="0"/>
              </a:rPr>
              <a:t> refers to the distance between the predicted points and the line. The error points are basically here.</a:t>
            </a:r>
          </a:p>
        </p:txBody>
      </p:sp>
      <p:cxnSp>
        <p:nvCxnSpPr>
          <p:cNvPr id="18" name="Straight Arrow Connector 17">
            <a:extLst>
              <a:ext uri="{FF2B5EF4-FFF2-40B4-BE49-F238E27FC236}">
                <a16:creationId xmlns:a16="http://schemas.microsoft.com/office/drawing/2014/main" xmlns="" id="{4C0822A3-6B1C-F2FD-5909-27D63846BA3F}"/>
              </a:ext>
            </a:extLst>
          </p:cNvPr>
          <p:cNvCxnSpPr/>
          <p:nvPr/>
        </p:nvCxnSpPr>
        <p:spPr>
          <a:xfrm>
            <a:off x="7383294" y="3249038"/>
            <a:ext cx="2480553" cy="1050588"/>
          </a:xfrm>
          <a:prstGeom prst="straightConnector1">
            <a:avLst/>
          </a:prstGeom>
          <a:ln>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19" name="Rectangle 18">
            <a:extLst>
              <a:ext uri="{FF2B5EF4-FFF2-40B4-BE49-F238E27FC236}">
                <a16:creationId xmlns:a16="http://schemas.microsoft.com/office/drawing/2014/main" xmlns="" id="{908FDBE7-F37B-DE2E-E41D-AA05F0100426}"/>
              </a:ext>
            </a:extLst>
          </p:cNvPr>
          <p:cNvSpPr/>
          <p:nvPr/>
        </p:nvSpPr>
        <p:spPr>
          <a:xfrm>
            <a:off x="8681936" y="4367719"/>
            <a:ext cx="2461098" cy="505839"/>
          </a:xfrm>
          <a:prstGeom prst="rect">
            <a:avLst/>
          </a:prstGeom>
          <a:noFill/>
          <a:ln w="38100">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Avoid negative values </a:t>
            </a:r>
            <a:endParaRPr lang="en-US" dirty="0">
              <a:solidFill>
                <a:schemeClr val="tx1">
                  <a:lumMod val="95000"/>
                  <a:lumOff val="5000"/>
                </a:schemeClr>
              </a:solidFill>
              <a:latin typeface="Century Gothic" panose="020B0502020202020204" pitchFamily="34" charset="0"/>
            </a:endParaRPr>
          </a:p>
        </p:txBody>
      </p:sp>
      <p:sp>
        <p:nvSpPr>
          <p:cNvPr id="20" name="Rectangle 19">
            <a:extLst>
              <a:ext uri="{FF2B5EF4-FFF2-40B4-BE49-F238E27FC236}">
                <a16:creationId xmlns:a16="http://schemas.microsoft.com/office/drawing/2014/main" xmlns="" id="{5EF7C50D-82DC-1A75-1C39-E9CB4EC9AB0F}"/>
              </a:ext>
            </a:extLst>
          </p:cNvPr>
          <p:cNvSpPr/>
          <p:nvPr/>
        </p:nvSpPr>
        <p:spPr>
          <a:xfrm>
            <a:off x="7383294" y="4542817"/>
            <a:ext cx="476655" cy="40369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xmlns="" id="{7132594D-6D25-EB36-E563-F861DE0B0719}"/>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Tree>
    <p:extLst>
      <p:ext uri="{BB962C8B-B14F-4D97-AF65-F5344CB8AC3E}">
        <p14:creationId xmlns:p14="http://schemas.microsoft.com/office/powerpoint/2010/main" val="3779570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D228D6E1-D706-F08C-B606-2187C80362DA}"/>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9E54179D-F37C-9C58-E4D9-61427129EDD5}"/>
              </a:ext>
            </a:extLst>
          </p:cNvPr>
          <p:cNvSpPr/>
          <p:nvPr/>
        </p:nvSpPr>
        <p:spPr>
          <a:xfrm>
            <a:off x="7898860" y="0"/>
            <a:ext cx="429314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6A4ADECD-FE87-3488-4AA3-E225314EE47D}"/>
              </a:ext>
            </a:extLst>
          </p:cNvPr>
          <p:cNvSpPr/>
          <p:nvPr/>
        </p:nvSpPr>
        <p:spPr>
          <a:xfrm>
            <a:off x="0" y="0"/>
            <a:ext cx="12192000" cy="166343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29D1FCF6-CF88-F540-0968-9F3B7674B382}"/>
              </a:ext>
            </a:extLst>
          </p:cNvPr>
          <p:cNvSpPr/>
          <p:nvPr/>
        </p:nvSpPr>
        <p:spPr>
          <a:xfrm>
            <a:off x="0" y="4630366"/>
            <a:ext cx="12192000" cy="222763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entury Gothic" panose="020B0502020202020204" pitchFamily="34" charset="0"/>
              </a:rPr>
              <a:t>Mean Squared Error</a:t>
            </a:r>
          </a:p>
        </p:txBody>
      </p:sp>
      <p:sp>
        <p:nvSpPr>
          <p:cNvPr id="9" name="TextBox 8">
            <a:extLst>
              <a:ext uri="{FF2B5EF4-FFF2-40B4-BE49-F238E27FC236}">
                <a16:creationId xmlns:a16="http://schemas.microsoft.com/office/drawing/2014/main" xmlns="" id="{7004E149-9BCE-448D-E5FB-45542B1FA25B}"/>
              </a:ext>
            </a:extLst>
          </p:cNvPr>
          <p:cNvSpPr txBox="1"/>
          <p:nvPr/>
        </p:nvSpPr>
        <p:spPr>
          <a:xfrm>
            <a:off x="0" y="34712"/>
            <a:ext cx="12192000" cy="646331"/>
          </a:xfrm>
          <a:prstGeom prst="rect">
            <a:avLst/>
          </a:prstGeom>
          <a:noFill/>
        </p:spPr>
        <p:txBody>
          <a:bodyPr wrap="square">
            <a:spAutoFit/>
          </a:bodyPr>
          <a:lstStyle/>
          <a:p>
            <a:pPr algn="ctr"/>
            <a:r>
              <a:rPr lang="en-US" sz="3600" b="1" i="0" dirty="0">
                <a:solidFill>
                  <a:schemeClr val="tx1">
                    <a:lumMod val="95000"/>
                    <a:lumOff val="5000"/>
                  </a:schemeClr>
                </a:solidFill>
                <a:effectLst/>
                <a:latin typeface="Century Gothic" panose="020B0502020202020204" pitchFamily="34" charset="0"/>
              </a:rPr>
              <a:t>Gradient Descent </a:t>
            </a:r>
          </a:p>
        </p:txBody>
      </p:sp>
      <p:sp>
        <p:nvSpPr>
          <p:cNvPr id="10" name="Rectangle 9">
            <a:extLst>
              <a:ext uri="{FF2B5EF4-FFF2-40B4-BE49-F238E27FC236}">
                <a16:creationId xmlns:a16="http://schemas.microsoft.com/office/drawing/2014/main" xmlns="" id="{120C7C0E-9BAA-9FDB-06AA-9715AE122A95}"/>
              </a:ext>
            </a:extLst>
          </p:cNvPr>
          <p:cNvSpPr/>
          <p:nvPr/>
        </p:nvSpPr>
        <p:spPr>
          <a:xfrm>
            <a:off x="2840477" y="1575881"/>
            <a:ext cx="2733472" cy="53502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lumMod val="95000"/>
                  <a:lumOff val="5000"/>
                </a:schemeClr>
              </a:solidFill>
              <a:latin typeface="Century Gothic" panose="020B0502020202020204" pitchFamily="34" charset="0"/>
            </a:endParaRPr>
          </a:p>
        </p:txBody>
      </p:sp>
      <p:cxnSp>
        <p:nvCxnSpPr>
          <p:cNvPr id="12" name="Straight Arrow Connector 11">
            <a:extLst>
              <a:ext uri="{FF2B5EF4-FFF2-40B4-BE49-F238E27FC236}">
                <a16:creationId xmlns:a16="http://schemas.microsoft.com/office/drawing/2014/main" xmlns="" id="{25264E22-EF5D-1BB4-FC47-C0F577346021}"/>
              </a:ext>
            </a:extLst>
          </p:cNvPr>
          <p:cNvCxnSpPr/>
          <p:nvPr/>
        </p:nvCxnSpPr>
        <p:spPr>
          <a:xfrm>
            <a:off x="2013626" y="3326860"/>
            <a:ext cx="0" cy="2159540"/>
          </a:xfrm>
          <a:prstGeom prst="straightConnector1">
            <a:avLst/>
          </a:prstGeom>
          <a:ln w="38100">
            <a:solidFill>
              <a:srgbClr val="00B0F0"/>
            </a:solidFill>
            <a:prstDash val="sysDot"/>
            <a:tailEnd type="triangle"/>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xmlns="" id="{121CDE40-2DAB-9487-C18D-76A7EBAF900B}"/>
              </a:ext>
            </a:extLst>
          </p:cNvPr>
          <p:cNvSpPr/>
          <p:nvPr/>
        </p:nvSpPr>
        <p:spPr>
          <a:xfrm>
            <a:off x="875489" y="5486400"/>
            <a:ext cx="4698460" cy="856034"/>
          </a:xfrm>
          <a:prstGeom prst="rect">
            <a:avLst/>
          </a:prstGeom>
          <a:noFill/>
          <a:ln w="57150">
            <a:solidFill>
              <a:srgbClr val="00B0F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lumMod val="95000"/>
                  <a:lumOff val="5000"/>
                </a:schemeClr>
              </a:solidFill>
              <a:latin typeface="Century Gothic" panose="020B0502020202020204" pitchFamily="34" charset="0"/>
            </a:endParaRPr>
          </a:p>
        </p:txBody>
      </p:sp>
      <p:sp>
        <p:nvSpPr>
          <p:cNvPr id="14" name="TextBox 13">
            <a:extLst>
              <a:ext uri="{FF2B5EF4-FFF2-40B4-BE49-F238E27FC236}">
                <a16:creationId xmlns:a16="http://schemas.microsoft.com/office/drawing/2014/main" xmlns="" id="{9189A3AC-88AE-C4D8-8DFE-6EED3E66DE99}"/>
              </a:ext>
            </a:extLst>
          </p:cNvPr>
          <p:cNvSpPr txBox="1"/>
          <p:nvPr/>
        </p:nvSpPr>
        <p:spPr>
          <a:xfrm>
            <a:off x="1070043" y="5700409"/>
            <a:ext cx="4348263" cy="461665"/>
          </a:xfrm>
          <a:prstGeom prst="rect">
            <a:avLst/>
          </a:prstGeom>
          <a:noFill/>
        </p:spPr>
        <p:txBody>
          <a:bodyPr wrap="square" rtlCol="0">
            <a:spAutoFit/>
          </a:bodyPr>
          <a:lstStyle/>
          <a:p>
            <a:pPr algn="ctr"/>
            <a:r>
              <a:rPr lang="en-US" sz="2400" dirty="0">
                <a:latin typeface="Century Gothic" panose="020B0502020202020204" pitchFamily="34" charset="0"/>
              </a:rPr>
              <a:t>Mean Squared Error</a:t>
            </a:r>
          </a:p>
        </p:txBody>
      </p:sp>
      <p:cxnSp>
        <p:nvCxnSpPr>
          <p:cNvPr id="16" name="Straight Arrow Connector 15">
            <a:extLst>
              <a:ext uri="{FF2B5EF4-FFF2-40B4-BE49-F238E27FC236}">
                <a16:creationId xmlns:a16="http://schemas.microsoft.com/office/drawing/2014/main" xmlns="" id="{5CFBBA81-8AE8-A9C1-E1F9-9DE6E8820173}"/>
              </a:ext>
            </a:extLst>
          </p:cNvPr>
          <p:cNvCxnSpPr>
            <a:endCxn id="10" idx="0"/>
          </p:cNvCxnSpPr>
          <p:nvPr/>
        </p:nvCxnSpPr>
        <p:spPr>
          <a:xfrm flipV="1">
            <a:off x="4173166" y="1575881"/>
            <a:ext cx="34047" cy="1653702"/>
          </a:xfrm>
          <a:prstGeom prst="straightConnector1">
            <a:avLst/>
          </a:prstGeom>
          <a:ln>
            <a:solidFill>
              <a:srgbClr val="00B0F0"/>
            </a:solidFill>
            <a:prstDash val="sysDot"/>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xmlns="" id="{A023B137-637B-9E6D-E64C-7F6B365DA418}"/>
              </a:ext>
            </a:extLst>
          </p:cNvPr>
          <p:cNvCxnSpPr/>
          <p:nvPr/>
        </p:nvCxnSpPr>
        <p:spPr>
          <a:xfrm flipV="1">
            <a:off x="5616102" y="1669915"/>
            <a:ext cx="34047" cy="1653702"/>
          </a:xfrm>
          <a:prstGeom prst="straightConnector1">
            <a:avLst/>
          </a:prstGeom>
          <a:ln>
            <a:solidFill>
              <a:srgbClr val="00B0F0"/>
            </a:solidFill>
            <a:prstDash val="sysDot"/>
            <a:tailEnd type="triangle"/>
          </a:ln>
        </p:spPr>
        <p:style>
          <a:lnRef idx="2">
            <a:schemeClr val="accent1"/>
          </a:lnRef>
          <a:fillRef idx="0">
            <a:schemeClr val="accent1"/>
          </a:fillRef>
          <a:effectRef idx="1">
            <a:schemeClr val="accent1"/>
          </a:effectRef>
          <a:fontRef idx="minor">
            <a:schemeClr val="tx1"/>
          </a:fontRef>
        </p:style>
      </p:cxnSp>
      <p:sp>
        <p:nvSpPr>
          <p:cNvPr id="18" name="Rectangle 17">
            <a:extLst>
              <a:ext uri="{FF2B5EF4-FFF2-40B4-BE49-F238E27FC236}">
                <a16:creationId xmlns:a16="http://schemas.microsoft.com/office/drawing/2014/main" xmlns="" id="{6A76DEFC-8FAA-469D-9965-2B11EDD0F7E7}"/>
              </a:ext>
            </a:extLst>
          </p:cNvPr>
          <p:cNvSpPr/>
          <p:nvPr/>
        </p:nvSpPr>
        <p:spPr>
          <a:xfrm>
            <a:off x="2684834" y="972766"/>
            <a:ext cx="2237362" cy="535021"/>
          </a:xfrm>
          <a:prstGeom prst="rect">
            <a:avLst/>
          </a:prstGeom>
          <a:noFill/>
          <a:ln w="38100">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lumMod val="95000"/>
                    <a:lumOff val="5000"/>
                  </a:schemeClr>
                </a:solidFill>
                <a:latin typeface="Century Gothic" panose="020B0502020202020204" pitchFamily="34" charset="0"/>
              </a:rPr>
              <a:t>Actual Data Points</a:t>
            </a:r>
          </a:p>
        </p:txBody>
      </p:sp>
      <p:sp>
        <p:nvSpPr>
          <p:cNvPr id="19" name="Rectangle 18">
            <a:extLst>
              <a:ext uri="{FF2B5EF4-FFF2-40B4-BE49-F238E27FC236}">
                <a16:creationId xmlns:a16="http://schemas.microsoft.com/office/drawing/2014/main" xmlns="" id="{58A1A1C5-2549-2D13-B1A9-72A1E19DD403}"/>
              </a:ext>
            </a:extLst>
          </p:cNvPr>
          <p:cNvSpPr/>
          <p:nvPr/>
        </p:nvSpPr>
        <p:spPr>
          <a:xfrm>
            <a:off x="5226996" y="1027889"/>
            <a:ext cx="2237362" cy="535021"/>
          </a:xfrm>
          <a:prstGeom prst="rect">
            <a:avLst/>
          </a:prstGeom>
          <a:noFill/>
          <a:ln w="38100">
            <a:solidFill>
              <a:srgbClr val="00B0F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lumMod val="95000"/>
                    <a:lumOff val="5000"/>
                  </a:schemeClr>
                </a:solidFill>
                <a:latin typeface="Century Gothic" panose="020B0502020202020204" pitchFamily="34" charset="0"/>
              </a:rPr>
              <a:t>Predicted Data Points </a:t>
            </a:r>
          </a:p>
        </p:txBody>
      </p:sp>
      <p:cxnSp>
        <p:nvCxnSpPr>
          <p:cNvPr id="21" name="Straight Arrow Connector 20">
            <a:extLst>
              <a:ext uri="{FF2B5EF4-FFF2-40B4-BE49-F238E27FC236}">
                <a16:creationId xmlns:a16="http://schemas.microsoft.com/office/drawing/2014/main" xmlns="" id="{7B2729D8-1171-C483-60B5-32E42D7A83BB}"/>
              </a:ext>
            </a:extLst>
          </p:cNvPr>
          <p:cNvCxnSpPr/>
          <p:nvPr/>
        </p:nvCxnSpPr>
        <p:spPr>
          <a:xfrm>
            <a:off x="2013626" y="3429000"/>
            <a:ext cx="6887183" cy="1853119"/>
          </a:xfrm>
          <a:prstGeom prst="straightConnector1">
            <a:avLst/>
          </a:prstGeom>
          <a:ln w="28575">
            <a:solidFill>
              <a:srgbClr val="00B0F0"/>
            </a:solidFill>
            <a:prstDash val="sysDot"/>
            <a:tailEnd type="triangle"/>
          </a:ln>
        </p:spPr>
        <p:style>
          <a:lnRef idx="2">
            <a:schemeClr val="accent1"/>
          </a:lnRef>
          <a:fillRef idx="0">
            <a:schemeClr val="accent1"/>
          </a:fillRef>
          <a:effectRef idx="1">
            <a:schemeClr val="accent1"/>
          </a:effectRef>
          <a:fontRef idx="minor">
            <a:schemeClr val="tx1"/>
          </a:fontRef>
        </p:style>
      </p:cxnSp>
      <p:sp>
        <p:nvSpPr>
          <p:cNvPr id="22" name="Rectangle 21">
            <a:extLst>
              <a:ext uri="{FF2B5EF4-FFF2-40B4-BE49-F238E27FC236}">
                <a16:creationId xmlns:a16="http://schemas.microsoft.com/office/drawing/2014/main" xmlns="" id="{8315DF98-5BD1-1540-231C-E550254ECFB4}"/>
              </a:ext>
            </a:extLst>
          </p:cNvPr>
          <p:cNvSpPr/>
          <p:nvPr/>
        </p:nvSpPr>
        <p:spPr>
          <a:xfrm>
            <a:off x="6916366" y="5481536"/>
            <a:ext cx="4698460" cy="856034"/>
          </a:xfrm>
          <a:prstGeom prst="rect">
            <a:avLst/>
          </a:prstGeom>
          <a:noFill/>
          <a:ln w="57150">
            <a:solidFill>
              <a:srgbClr val="00B0F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lumMod val="95000"/>
                    <a:lumOff val="5000"/>
                  </a:schemeClr>
                </a:solidFill>
                <a:latin typeface="Century Gothic" panose="020B0502020202020204" pitchFamily="34" charset="0"/>
              </a:rPr>
              <a:t>Cost Function</a:t>
            </a:r>
          </a:p>
        </p:txBody>
      </p:sp>
      <p:sp>
        <p:nvSpPr>
          <p:cNvPr id="24" name="TextBox 23">
            <a:extLst>
              <a:ext uri="{FF2B5EF4-FFF2-40B4-BE49-F238E27FC236}">
                <a16:creationId xmlns:a16="http://schemas.microsoft.com/office/drawing/2014/main" xmlns="" id="{B18F4F8C-4161-E261-EE88-790BE0DE2A35}"/>
              </a:ext>
            </a:extLst>
          </p:cNvPr>
          <p:cNvSpPr txBox="1"/>
          <p:nvPr/>
        </p:nvSpPr>
        <p:spPr>
          <a:xfrm>
            <a:off x="8591145" y="2547252"/>
            <a:ext cx="3286328" cy="1200329"/>
          </a:xfrm>
          <a:prstGeom prst="rect">
            <a:avLst/>
          </a:prstGeom>
          <a:noFill/>
          <a:ln w="28575">
            <a:solidFill>
              <a:srgbClr val="00B0F0"/>
            </a:solidFill>
          </a:ln>
        </p:spPr>
        <p:txBody>
          <a:bodyPr wrap="square">
            <a:spAutoFit/>
          </a:bodyPr>
          <a:lstStyle/>
          <a:p>
            <a:r>
              <a:rPr lang="en-US" dirty="0">
                <a:latin typeface="Century Gothic" panose="020B0502020202020204" pitchFamily="34" charset="0"/>
              </a:rPr>
              <a:t>Using a mean squared error function as a cost function is common, but there are other types as well. </a:t>
            </a:r>
          </a:p>
        </p:txBody>
      </p:sp>
    </p:spTree>
    <p:extLst>
      <p:ext uri="{BB962C8B-B14F-4D97-AF65-F5344CB8AC3E}">
        <p14:creationId xmlns:p14="http://schemas.microsoft.com/office/powerpoint/2010/main" val="2654834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98FD947A-35F2-CC3B-5FD0-6EEE0619A842}"/>
              </a:ext>
            </a:extLst>
          </p:cNvPr>
          <p:cNvPicPr>
            <a:picLocks noChangeAspect="1"/>
          </p:cNvPicPr>
          <p:nvPr/>
        </p:nvPicPr>
        <p:blipFill>
          <a:blip r:embed="rId2"/>
          <a:stretch>
            <a:fillRect/>
          </a:stretch>
        </p:blipFill>
        <p:spPr>
          <a:xfrm>
            <a:off x="0" y="0"/>
            <a:ext cx="12192000" cy="6858000"/>
          </a:xfrm>
          <a:prstGeom prst="rect">
            <a:avLst/>
          </a:prstGeom>
        </p:spPr>
      </p:pic>
      <p:sp>
        <p:nvSpPr>
          <p:cNvPr id="6" name="Rectangle 5">
            <a:extLst>
              <a:ext uri="{FF2B5EF4-FFF2-40B4-BE49-F238E27FC236}">
                <a16:creationId xmlns:a16="http://schemas.microsoft.com/office/drawing/2014/main" xmlns="" id="{CF675319-9658-15F4-1C25-0B66D1F3C1AB}"/>
              </a:ext>
            </a:extLst>
          </p:cNvPr>
          <p:cNvSpPr/>
          <p:nvPr/>
        </p:nvSpPr>
        <p:spPr>
          <a:xfrm>
            <a:off x="7801583" y="0"/>
            <a:ext cx="4390417"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7" name="Rectangle 6">
            <a:extLst>
              <a:ext uri="{FF2B5EF4-FFF2-40B4-BE49-F238E27FC236}">
                <a16:creationId xmlns:a16="http://schemas.microsoft.com/office/drawing/2014/main" xmlns="" id="{A2B0D49A-6132-FE17-3773-5F2D79425EE0}"/>
              </a:ext>
            </a:extLst>
          </p:cNvPr>
          <p:cNvSpPr/>
          <p:nvPr/>
        </p:nvSpPr>
        <p:spPr>
          <a:xfrm>
            <a:off x="0" y="0"/>
            <a:ext cx="12192000" cy="218872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8" name="Rectangle 7">
            <a:extLst>
              <a:ext uri="{FF2B5EF4-FFF2-40B4-BE49-F238E27FC236}">
                <a16:creationId xmlns:a16="http://schemas.microsoft.com/office/drawing/2014/main" xmlns="" id="{13BDB980-4BCB-423F-4794-990EF4DA906A}"/>
              </a:ext>
            </a:extLst>
          </p:cNvPr>
          <p:cNvSpPr/>
          <p:nvPr/>
        </p:nvSpPr>
        <p:spPr>
          <a:xfrm>
            <a:off x="0" y="4017523"/>
            <a:ext cx="12192000" cy="284047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9" name="Rectangle 8">
            <a:extLst>
              <a:ext uri="{FF2B5EF4-FFF2-40B4-BE49-F238E27FC236}">
                <a16:creationId xmlns:a16="http://schemas.microsoft.com/office/drawing/2014/main" xmlns="" id="{CBABDC06-0EF2-BBE7-23F8-FEEDEF7A4908}"/>
              </a:ext>
            </a:extLst>
          </p:cNvPr>
          <p:cNvSpPr/>
          <p:nvPr/>
        </p:nvSpPr>
        <p:spPr>
          <a:xfrm>
            <a:off x="3832699" y="2811294"/>
            <a:ext cx="3404681" cy="1001949"/>
          </a:xfrm>
          <a:prstGeom prst="rect">
            <a:avLst/>
          </a:prstGeom>
          <a:noFill/>
          <a:ln w="38100">
            <a:solidFill>
              <a:schemeClr val="accent1">
                <a:lumMod val="60000"/>
                <a:lumOff val="40000"/>
              </a:schemeClr>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0" name="Arrow: Down 9">
            <a:extLst>
              <a:ext uri="{FF2B5EF4-FFF2-40B4-BE49-F238E27FC236}">
                <a16:creationId xmlns:a16="http://schemas.microsoft.com/office/drawing/2014/main" xmlns="" id="{9B7BE4A5-B122-9834-3A5E-98A98F19ECD6}"/>
              </a:ext>
            </a:extLst>
          </p:cNvPr>
          <p:cNvSpPr/>
          <p:nvPr/>
        </p:nvSpPr>
        <p:spPr>
          <a:xfrm>
            <a:off x="5097294" y="3910519"/>
            <a:ext cx="661481" cy="1196503"/>
          </a:xfrm>
          <a:prstGeom prst="downArrow">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Century Gothic" panose="020B0502020202020204" pitchFamily="34" charset="0"/>
            </a:endParaRPr>
          </a:p>
        </p:txBody>
      </p:sp>
      <p:sp>
        <p:nvSpPr>
          <p:cNvPr id="13" name="TextBox 12">
            <a:extLst>
              <a:ext uri="{FF2B5EF4-FFF2-40B4-BE49-F238E27FC236}">
                <a16:creationId xmlns:a16="http://schemas.microsoft.com/office/drawing/2014/main" xmlns="" id="{59FDCD60-7669-752B-68FA-1A049DEE9DD0}"/>
              </a:ext>
            </a:extLst>
          </p:cNvPr>
          <p:cNvSpPr txBox="1"/>
          <p:nvPr/>
        </p:nvSpPr>
        <p:spPr>
          <a:xfrm>
            <a:off x="0" y="197264"/>
            <a:ext cx="12192000" cy="2308324"/>
          </a:xfrm>
          <a:prstGeom prst="rect">
            <a:avLst/>
          </a:prstGeom>
          <a:noFill/>
        </p:spPr>
        <p:txBody>
          <a:bodyPr wrap="square">
            <a:spAutoFit/>
          </a:bodyPr>
          <a:lstStyle/>
          <a:p>
            <a:pPr algn="ctr"/>
            <a:r>
              <a:rPr lang="en-US" sz="3600" b="1" u="sng" dirty="0">
                <a:solidFill>
                  <a:srgbClr val="00B0F0"/>
                </a:solidFill>
                <a:latin typeface="Century Gothic" panose="020B0502020202020204" pitchFamily="34" charset="0"/>
              </a:rPr>
              <a:t>Gradient</a:t>
            </a:r>
            <a:r>
              <a:rPr lang="en-US" sz="3600" dirty="0">
                <a:latin typeface="Century Gothic" panose="020B0502020202020204" pitchFamily="34" charset="0"/>
              </a:rPr>
              <a:t> descent is an algorithm that finds the best-fit line for a given training data set </a:t>
            </a:r>
            <a:r>
              <a:rPr lang="en-US" sz="3600" u="sng" dirty="0">
                <a:solidFill>
                  <a:srgbClr val="00B0F0"/>
                </a:solidFill>
                <a:latin typeface="Century Gothic" panose="020B0502020202020204" pitchFamily="34" charset="0"/>
              </a:rPr>
              <a:t>with fewer interactions.</a:t>
            </a:r>
          </a:p>
          <a:p>
            <a:pPr algn="ctr"/>
            <a:r>
              <a:rPr lang="en-US" sz="3600" dirty="0">
                <a:latin typeface="Century Gothic" panose="020B0502020202020204" pitchFamily="34" charset="0"/>
              </a:rPr>
              <a:t> </a:t>
            </a:r>
          </a:p>
        </p:txBody>
      </p:sp>
      <p:sp>
        <p:nvSpPr>
          <p:cNvPr id="14" name="TextBox 13">
            <a:extLst>
              <a:ext uri="{FF2B5EF4-FFF2-40B4-BE49-F238E27FC236}">
                <a16:creationId xmlns:a16="http://schemas.microsoft.com/office/drawing/2014/main" xmlns="" id="{00E63A87-7839-21FF-284F-CAE5E5532723}"/>
              </a:ext>
            </a:extLst>
          </p:cNvPr>
          <p:cNvSpPr txBox="1"/>
          <p:nvPr/>
        </p:nvSpPr>
        <p:spPr>
          <a:xfrm>
            <a:off x="4002931" y="5311302"/>
            <a:ext cx="2850205" cy="584775"/>
          </a:xfrm>
          <a:prstGeom prst="rect">
            <a:avLst/>
          </a:prstGeom>
          <a:noFill/>
          <a:ln w="28575">
            <a:solidFill>
              <a:srgbClr val="00B0F0"/>
            </a:solidFill>
          </a:ln>
        </p:spPr>
        <p:txBody>
          <a:bodyPr wrap="square" rtlCol="0">
            <a:spAutoFit/>
          </a:bodyPr>
          <a:lstStyle/>
          <a:p>
            <a:pPr algn="ctr"/>
            <a:r>
              <a:rPr lang="en-US" sz="3200" dirty="0">
                <a:latin typeface="Century Gothic" panose="020B0502020202020204" pitchFamily="34" charset="0"/>
              </a:rPr>
              <a:t>y = mx + c</a:t>
            </a:r>
          </a:p>
        </p:txBody>
      </p:sp>
      <p:cxnSp>
        <p:nvCxnSpPr>
          <p:cNvPr id="16" name="Straight Arrow Connector 15">
            <a:extLst>
              <a:ext uri="{FF2B5EF4-FFF2-40B4-BE49-F238E27FC236}">
                <a16:creationId xmlns:a16="http://schemas.microsoft.com/office/drawing/2014/main" xmlns="" id="{A78CA998-F71D-EFB3-AD3A-3F3298C9B2D3}"/>
              </a:ext>
            </a:extLst>
          </p:cNvPr>
          <p:cNvCxnSpPr>
            <a:cxnSpLocks/>
          </p:cNvCxnSpPr>
          <p:nvPr/>
        </p:nvCxnSpPr>
        <p:spPr>
          <a:xfrm flipV="1">
            <a:off x="5535039" y="3429000"/>
            <a:ext cx="4153710" cy="2174689"/>
          </a:xfrm>
          <a:prstGeom prst="straightConnector1">
            <a:avLst/>
          </a:prstGeom>
          <a:ln>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xmlns="" id="{E308DC54-3B96-81FF-2798-D6165239659B}"/>
              </a:ext>
            </a:extLst>
          </p:cNvPr>
          <p:cNvCxnSpPr>
            <a:cxnSpLocks/>
          </p:cNvCxnSpPr>
          <p:nvPr/>
        </p:nvCxnSpPr>
        <p:spPr>
          <a:xfrm flipV="1">
            <a:off x="4450405" y="3331446"/>
            <a:ext cx="4518497" cy="2310597"/>
          </a:xfrm>
          <a:prstGeom prst="straightConnector1">
            <a:avLst/>
          </a:prstGeom>
          <a:ln>
            <a:solidFill>
              <a:srgbClr val="00B0F0"/>
            </a:solidFill>
            <a:prstDash val="sysDash"/>
            <a:tailEnd type="triangle"/>
          </a:ln>
        </p:spPr>
        <p:style>
          <a:lnRef idx="2">
            <a:schemeClr val="accent1"/>
          </a:lnRef>
          <a:fillRef idx="0">
            <a:schemeClr val="accent1"/>
          </a:fillRef>
          <a:effectRef idx="1">
            <a:schemeClr val="accent1"/>
          </a:effectRef>
          <a:fontRef idx="minor">
            <a:schemeClr val="tx1"/>
          </a:fontRef>
        </p:style>
      </p:cxnSp>
      <p:sp>
        <p:nvSpPr>
          <p:cNvPr id="21" name="Rectangle 20">
            <a:extLst>
              <a:ext uri="{FF2B5EF4-FFF2-40B4-BE49-F238E27FC236}">
                <a16:creationId xmlns:a16="http://schemas.microsoft.com/office/drawing/2014/main" xmlns="" id="{E0BFB5EC-DD42-23B9-3BB5-F8FDB4D4C9F0}"/>
              </a:ext>
            </a:extLst>
          </p:cNvPr>
          <p:cNvSpPr/>
          <p:nvPr/>
        </p:nvSpPr>
        <p:spPr>
          <a:xfrm>
            <a:off x="9688749" y="2957208"/>
            <a:ext cx="1634246" cy="418290"/>
          </a:xfrm>
          <a:prstGeom prst="rect">
            <a:avLst/>
          </a:prstGeom>
          <a:noFill/>
          <a:ln>
            <a:solidFill>
              <a:srgbClr val="00B0F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Input </a:t>
            </a:r>
          </a:p>
        </p:txBody>
      </p:sp>
      <p:sp>
        <p:nvSpPr>
          <p:cNvPr id="22" name="Rectangle 21">
            <a:extLst>
              <a:ext uri="{FF2B5EF4-FFF2-40B4-BE49-F238E27FC236}">
                <a16:creationId xmlns:a16="http://schemas.microsoft.com/office/drawing/2014/main" xmlns="" id="{0A0F116B-1482-949A-C3A1-D1583E3D8F06}"/>
              </a:ext>
            </a:extLst>
          </p:cNvPr>
          <p:cNvSpPr/>
          <p:nvPr/>
        </p:nvSpPr>
        <p:spPr>
          <a:xfrm>
            <a:off x="7738354" y="2748063"/>
            <a:ext cx="1634246" cy="418290"/>
          </a:xfrm>
          <a:prstGeom prst="rect">
            <a:avLst/>
          </a:prstGeom>
          <a:noFill/>
          <a:ln>
            <a:solidFill>
              <a:srgbClr val="00B0F0"/>
            </a:solidFill>
            <a:prstDash val="sys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latin typeface="Century Gothic" panose="020B0502020202020204" pitchFamily="34" charset="0"/>
              </a:rPr>
              <a:t>Output</a:t>
            </a:r>
          </a:p>
        </p:txBody>
      </p:sp>
      <p:sp>
        <p:nvSpPr>
          <p:cNvPr id="23" name="Rectangle 22">
            <a:extLst>
              <a:ext uri="{FF2B5EF4-FFF2-40B4-BE49-F238E27FC236}">
                <a16:creationId xmlns:a16="http://schemas.microsoft.com/office/drawing/2014/main" xmlns="" id="{9EE91C39-16BB-7D30-BF94-B0006F386216}"/>
              </a:ext>
            </a:extLst>
          </p:cNvPr>
          <p:cNvSpPr/>
          <p:nvPr/>
        </p:nvSpPr>
        <p:spPr>
          <a:xfrm>
            <a:off x="972766" y="3487368"/>
            <a:ext cx="1530485" cy="71498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527933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1887</TotalTime>
  <Words>505</Words>
  <Application>Microsoft Office PowerPoint</Application>
  <PresentationFormat>Widescreen</PresentationFormat>
  <Paragraphs>147</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Aptos</vt:lpstr>
      <vt:lpstr>Aptos Display</vt:lpstr>
      <vt:lpstr>Aptos Narrow</vt:lpstr>
      <vt:lpstr>Arial</vt:lpstr>
      <vt:lpstr>Century Gothic</vt:lpstr>
      <vt:lpstr>Courier New</vt:lpstr>
      <vt:lpstr>Segoe UI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jothi periasamy</dc:creator>
  <cp:lastModifiedBy>Admin</cp:lastModifiedBy>
  <cp:revision>23</cp:revision>
  <dcterms:created xsi:type="dcterms:W3CDTF">2024-03-21T15:25:58Z</dcterms:created>
  <dcterms:modified xsi:type="dcterms:W3CDTF">2024-05-01T07:58:31Z</dcterms:modified>
</cp:coreProperties>
</file>

<file path=docProps/thumbnail.jpeg>
</file>